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6858000" cx="12192000"/>
  <p:notesSz cx="6858000" cy="9144000"/>
  <p:embeddedFontLst>
    <p:embeddedFont>
      <p:font typeface="Century Gothic"/>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CenturyGothic-regular.fntdata"/><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CenturyGothic-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CenturyGothic-boldItalic.fntdata"/><Relationship Id="rId30" Type="http://schemas.openxmlformats.org/officeDocument/2006/relationships/font" Target="fonts/CenturyGothic-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a43a041663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a43a04166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a43a041663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a43a04166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a43a041663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a43a04166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38" name="Shape 38"/>
        <p:cNvGrpSpPr/>
        <p:nvPr/>
      </p:nvGrpSpPr>
      <p:grpSpPr>
        <a:xfrm>
          <a:off x="0" y="0"/>
          <a:ext cx="0" cy="0"/>
          <a:chOff x="0" y="0"/>
          <a:chExt cx="0" cy="0"/>
        </a:xfrm>
      </p:grpSpPr>
      <p:sp>
        <p:nvSpPr>
          <p:cNvPr id="39" name="Google Shape;39;p2"/>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168DBA"/>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1" name="Google Shape;41;p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sottotitolo">
  <p:cSld name="Titolo e sottotitolo">
    <p:spTree>
      <p:nvGrpSpPr>
        <p:cNvPr id="104" name="Shape 104"/>
        <p:cNvGrpSpPr/>
        <p:nvPr/>
      </p:nvGrpSpPr>
      <p:grpSpPr>
        <a:xfrm>
          <a:off x="0" y="0"/>
          <a:ext cx="0" cy="0"/>
          <a:chOff x="0" y="0"/>
          <a:chExt cx="0" cy="0"/>
        </a:xfrm>
      </p:grpSpPr>
      <p:sp>
        <p:nvSpPr>
          <p:cNvPr id="105" name="Google Shape;105;p11"/>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1"/>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07" name="Google Shape;107;p1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1"/>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zione con didascalia">
  <p:cSld name="Citazione con didascalia">
    <p:spTree>
      <p:nvGrpSpPr>
        <p:cNvPr id="111" name="Shape 111"/>
        <p:cNvGrpSpPr/>
        <p:nvPr/>
      </p:nvGrpSpPr>
      <p:grpSpPr>
        <a:xfrm>
          <a:off x="0" y="0"/>
          <a:ext cx="0" cy="0"/>
          <a:chOff x="0" y="0"/>
          <a:chExt cx="0" cy="0"/>
        </a:xfrm>
      </p:grpSpPr>
      <p:sp>
        <p:nvSpPr>
          <p:cNvPr id="112" name="Google Shape;112;p12"/>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2"/>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4" name="Google Shape;114;p12"/>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5" name="Google Shape;115;p1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1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2"/>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2"/>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19" name="Google Shape;119;p12"/>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t-IT" sz="8000" u="none" cap="none" strike="noStrike">
                <a:solidFill>
                  <a:schemeClr val="accent1"/>
                </a:solidFill>
                <a:latin typeface="Arial"/>
                <a:ea typeface="Arial"/>
                <a:cs typeface="Arial"/>
                <a:sym typeface="Arial"/>
              </a:rPr>
              <a:t>“</a:t>
            </a:r>
            <a:endParaRPr/>
          </a:p>
        </p:txBody>
      </p:sp>
      <p:sp>
        <p:nvSpPr>
          <p:cNvPr id="120" name="Google Shape;120;p12"/>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t-IT"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cheda nome">
  <p:cSld name="Scheda nome">
    <p:spTree>
      <p:nvGrpSpPr>
        <p:cNvPr id="121" name="Shape 121"/>
        <p:cNvGrpSpPr/>
        <p:nvPr/>
      </p:nvGrpSpPr>
      <p:grpSpPr>
        <a:xfrm>
          <a:off x="0" y="0"/>
          <a:ext cx="0" cy="0"/>
          <a:chOff x="0" y="0"/>
          <a:chExt cx="0" cy="0"/>
        </a:xfrm>
      </p:grpSpPr>
      <p:sp>
        <p:nvSpPr>
          <p:cNvPr id="122" name="Google Shape;122;p13"/>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168DBA"/>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13"/>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4" name="Google Shape;124;p1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3"/>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3"/>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cheda nome citazione">
  <p:cSld name="Scheda nome citazione">
    <p:spTree>
      <p:nvGrpSpPr>
        <p:cNvPr id="128" name="Shape 128"/>
        <p:cNvGrpSpPr/>
        <p:nvPr/>
      </p:nvGrpSpPr>
      <p:grpSpPr>
        <a:xfrm>
          <a:off x="0" y="0"/>
          <a:ext cx="0" cy="0"/>
          <a:chOff x="0" y="0"/>
          <a:chExt cx="0" cy="0"/>
        </a:xfrm>
      </p:grpSpPr>
      <p:sp>
        <p:nvSpPr>
          <p:cNvPr id="129" name="Google Shape;129;p14"/>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4"/>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1" name="Google Shape;131;p14"/>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2" name="Google Shape;132;p1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14"/>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4"/>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36" name="Google Shape;136;p14"/>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t-IT" sz="8000" u="none" cap="none" strike="noStrike">
                <a:solidFill>
                  <a:schemeClr val="accent1"/>
                </a:solidFill>
                <a:latin typeface="Arial"/>
                <a:ea typeface="Arial"/>
                <a:cs typeface="Arial"/>
                <a:sym typeface="Arial"/>
              </a:rPr>
              <a:t>“</a:t>
            </a:r>
            <a:endParaRPr/>
          </a:p>
        </p:txBody>
      </p:sp>
      <p:sp>
        <p:nvSpPr>
          <p:cNvPr id="137" name="Google Shape;137;p14"/>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t-IT"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o o falso">
  <p:cSld name="Vero o falso">
    <p:spTree>
      <p:nvGrpSpPr>
        <p:cNvPr id="138" name="Shape 138"/>
        <p:cNvGrpSpPr/>
        <p:nvPr/>
      </p:nvGrpSpPr>
      <p:grpSpPr>
        <a:xfrm>
          <a:off x="0" y="0"/>
          <a:ext cx="0" cy="0"/>
          <a:chOff x="0" y="0"/>
          <a:chExt cx="0" cy="0"/>
        </a:xfrm>
      </p:grpSpPr>
      <p:sp>
        <p:nvSpPr>
          <p:cNvPr id="139" name="Google Shape;139;p15"/>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168DBA"/>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15"/>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1" name="Google Shape;141;p15"/>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2" name="Google Shape;142;p1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1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15"/>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5"/>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146" name="Shape 146"/>
        <p:cNvGrpSpPr/>
        <p:nvPr/>
      </p:nvGrpSpPr>
      <p:grpSpPr>
        <a:xfrm>
          <a:off x="0" y="0"/>
          <a:ext cx="0" cy="0"/>
          <a:chOff x="0" y="0"/>
          <a:chExt cx="0" cy="0"/>
        </a:xfrm>
      </p:grpSpPr>
      <p:sp>
        <p:nvSpPr>
          <p:cNvPr id="147" name="Google Shape;147;p16"/>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16"/>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9" name="Google Shape;149;p1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1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1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itleAndTx">
  <p:cSld name="VERTICAL_TITLE_AND_VERTICAL_TEXT">
    <p:spTree>
      <p:nvGrpSpPr>
        <p:cNvPr id="153" name="Shape 153"/>
        <p:cNvGrpSpPr/>
        <p:nvPr/>
      </p:nvGrpSpPr>
      <p:grpSpPr>
        <a:xfrm>
          <a:off x="0" y="0"/>
          <a:ext cx="0" cy="0"/>
          <a:chOff x="0" y="0"/>
          <a:chExt cx="0" cy="0"/>
        </a:xfrm>
      </p:grpSpPr>
      <p:sp>
        <p:nvSpPr>
          <p:cNvPr id="154" name="Google Shape;154;p17"/>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17"/>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6" name="Google Shape;156;p1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1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1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45" name="Shape 45"/>
        <p:cNvGrpSpPr/>
        <p:nvPr/>
      </p:nvGrpSpPr>
      <p:grpSpPr>
        <a:xfrm>
          <a:off x="0" y="0"/>
          <a:ext cx="0" cy="0"/>
          <a:chOff x="0" y="0"/>
          <a:chExt cx="0" cy="0"/>
        </a:xfrm>
      </p:grpSpPr>
      <p:sp>
        <p:nvSpPr>
          <p:cNvPr id="46" name="Google Shape;46;p3"/>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48" name="Google Shape;48;p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52" name="Shape 52"/>
        <p:cNvGrpSpPr/>
        <p:nvPr/>
      </p:nvGrpSpPr>
      <p:grpSpPr>
        <a:xfrm>
          <a:off x="0" y="0"/>
          <a:ext cx="0" cy="0"/>
          <a:chOff x="0" y="0"/>
          <a:chExt cx="0" cy="0"/>
        </a:xfrm>
      </p:grpSpPr>
      <p:sp>
        <p:nvSpPr>
          <p:cNvPr id="53" name="Google Shape;53;p4"/>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168DBA"/>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55" name="Google Shape;55;p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4"/>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59" name="Shape 59"/>
        <p:cNvGrpSpPr/>
        <p:nvPr/>
      </p:nvGrpSpPr>
      <p:grpSpPr>
        <a:xfrm>
          <a:off x="0" y="0"/>
          <a:ext cx="0" cy="0"/>
          <a:chOff x="0" y="0"/>
          <a:chExt cx="0" cy="0"/>
        </a:xfrm>
      </p:grpSpPr>
      <p:sp>
        <p:nvSpPr>
          <p:cNvPr id="60" name="Google Shape;60;p5"/>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2" name="Google Shape;62;p5"/>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3" name="Google Shape;63;p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67" name="Shape 67"/>
        <p:cNvGrpSpPr/>
        <p:nvPr/>
      </p:nvGrpSpPr>
      <p:grpSpPr>
        <a:xfrm>
          <a:off x="0" y="0"/>
          <a:ext cx="0" cy="0"/>
          <a:chOff x="0" y="0"/>
          <a:chExt cx="0" cy="0"/>
        </a:xfrm>
      </p:grpSpPr>
      <p:sp>
        <p:nvSpPr>
          <p:cNvPr id="68" name="Google Shape;68;p6"/>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6"/>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0" name="Google Shape;70;p6"/>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1" name="Google Shape;71;p6"/>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2" name="Google Shape;72;p6"/>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3" name="Google Shape;73;p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77" name="Shape 77"/>
        <p:cNvGrpSpPr/>
        <p:nvPr/>
      </p:nvGrpSpPr>
      <p:grpSpPr>
        <a:xfrm>
          <a:off x="0" y="0"/>
          <a:ext cx="0" cy="0"/>
          <a:chOff x="0" y="0"/>
          <a:chExt cx="0" cy="0"/>
        </a:xfrm>
      </p:grpSpPr>
      <p:sp>
        <p:nvSpPr>
          <p:cNvPr id="78" name="Google Shape;78;p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83" name="Shape 83"/>
        <p:cNvGrpSpPr/>
        <p:nvPr/>
      </p:nvGrpSpPr>
      <p:grpSpPr>
        <a:xfrm>
          <a:off x="0" y="0"/>
          <a:ext cx="0" cy="0"/>
          <a:chOff x="0" y="0"/>
          <a:chExt cx="0" cy="0"/>
        </a:xfrm>
      </p:grpSpPr>
      <p:sp>
        <p:nvSpPr>
          <p:cNvPr id="84" name="Google Shape;84;p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88" name="Shape 88"/>
        <p:cNvGrpSpPr/>
        <p:nvPr/>
      </p:nvGrpSpPr>
      <p:grpSpPr>
        <a:xfrm>
          <a:off x="0" y="0"/>
          <a:ext cx="0" cy="0"/>
          <a:chOff x="0" y="0"/>
          <a:chExt cx="0" cy="0"/>
        </a:xfrm>
      </p:grpSpPr>
      <p:sp>
        <p:nvSpPr>
          <p:cNvPr id="89" name="Google Shape;89;p9"/>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168DBA"/>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9"/>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1" name="Google Shape;91;p9"/>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2" name="Google Shape;92;p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96" name="Shape 96"/>
        <p:cNvGrpSpPr/>
        <p:nvPr/>
      </p:nvGrpSpPr>
      <p:grpSpPr>
        <a:xfrm>
          <a:off x="0" y="0"/>
          <a:ext cx="0" cy="0"/>
          <a:chOff x="0" y="0"/>
          <a:chExt cx="0" cy="0"/>
        </a:xfrm>
      </p:grpSpPr>
      <p:sp>
        <p:nvSpPr>
          <p:cNvPr id="97" name="Google Shape;97;p10"/>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168DBA"/>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0"/>
          <p:cNvSpPr/>
          <p:nvPr>
            <p:ph idx="2" type="pic"/>
          </p:nvPr>
        </p:nvSpPr>
        <p:spPr>
          <a:xfrm>
            <a:off x="2589212" y="634965"/>
            <a:ext cx="8915400" cy="3854970"/>
          </a:xfrm>
          <a:prstGeom prst="rect">
            <a:avLst/>
          </a:prstGeom>
          <a:noFill/>
          <a:ln>
            <a:noFill/>
          </a:ln>
        </p:spPr>
        <p:txBody>
          <a:bodyPr anchorCtr="0" anchor="t" bIns="45700" lIns="91425" spcFirstLastPara="1" rIns="91425" wrap="square" tIns="45700">
            <a:noAutofit/>
          </a:bodyPr>
          <a:lstStyle>
            <a:lvl1pPr lvl="0" marR="0" rtl="0" algn="ctr">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1pPr>
            <a:lvl2pPr lvl="1"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lvl="2"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3pPr>
            <a:lvl4pPr lvl="3"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4pPr>
            <a:lvl5pPr lvl="4"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5pPr>
            <a:lvl6pPr lvl="5"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6pPr>
            <a:lvl7pPr lvl="6"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7pPr>
            <a:lvl8pPr lvl="7"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8pPr>
            <a:lvl9pPr lvl="8"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9pPr>
          </a:lstStyle>
          <a:p/>
        </p:txBody>
      </p:sp>
      <p:sp>
        <p:nvSpPr>
          <p:cNvPr id="99" name="Google Shape;99;p10"/>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0" name="Google Shape;100;p1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0"/>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0"/>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lin ang="5400000"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1" y="228600"/>
            <a:ext cx="2851516" cy="6638628"/>
            <a:chOff x="2487613" y="285750"/>
            <a:chExt cx="2428875" cy="5654676"/>
          </a:xfrm>
        </p:grpSpPr>
        <p:sp>
          <p:nvSpPr>
            <p:cNvPr id="7" name="Google Shape;7;p1"/>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 name="Google Shape;19;p1"/>
          <p:cNvGrpSpPr/>
          <p:nvPr/>
        </p:nvGrpSpPr>
        <p:grpSpPr>
          <a:xfrm>
            <a:off x="27222" y="157"/>
            <a:ext cx="2356674" cy="6853096"/>
            <a:chOff x="6627813" y="195610"/>
            <a:chExt cx="1952625" cy="5678141"/>
          </a:xfrm>
        </p:grpSpPr>
        <p:sp>
          <p:nvSpPr>
            <p:cNvPr id="20" name="Google Shape;20;p1"/>
            <p:cNvSpPr/>
            <p:nvPr/>
          </p:nvSpPr>
          <p:spPr>
            <a:xfrm>
              <a:off x="6627813" y="195610"/>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 name="Google Shape;32;p1"/>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4" name="Google Shape;34;p1"/>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ctrTitle"/>
          </p:nvPr>
        </p:nvSpPr>
        <p:spPr>
          <a:xfrm>
            <a:off x="2733262" y="2292096"/>
            <a:ext cx="8627300" cy="2572513"/>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168DBA"/>
              </a:buClr>
              <a:buSzPts val="5400"/>
              <a:buFont typeface="Century Gothic"/>
              <a:buNone/>
            </a:pPr>
            <a:r>
              <a:rPr lang="it-IT"/>
              <a:t>EDUCAZIONE CIVICA</a:t>
            </a:r>
            <a:br>
              <a:rPr lang="it-IT"/>
            </a:br>
            <a:r>
              <a:rPr lang="it-IT"/>
              <a:t>La legge 92   20 agosto   2019</a:t>
            </a:r>
            <a:endParaRPr/>
          </a:p>
        </p:txBody>
      </p:sp>
      <p:sp>
        <p:nvSpPr>
          <p:cNvPr id="165" name="Google Shape;165;p18"/>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t/>
            </a:r>
            <a:endParaRPr/>
          </a:p>
          <a:p>
            <a:pPr indent="0" lvl="0" marL="0" rtl="0" algn="l">
              <a:spcBef>
                <a:spcPts val="1000"/>
              </a:spcBef>
              <a:spcAft>
                <a:spcPts val="0"/>
              </a:spcAft>
              <a:buSzPts val="18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7"/>
          <p:cNvSpPr txBox="1"/>
          <p:nvPr>
            <p:ph idx="1" type="body"/>
          </p:nvPr>
        </p:nvSpPr>
        <p:spPr>
          <a:xfrm>
            <a:off x="2589212" y="1365504"/>
            <a:ext cx="8915400" cy="4545718"/>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228600" lvl="0" marL="342900" rtl="0" algn="l">
              <a:spcBef>
                <a:spcPts val="1000"/>
              </a:spcBef>
              <a:spcAft>
                <a:spcPts val="0"/>
              </a:spcAft>
              <a:buSzPts val="1800"/>
              <a:buNone/>
            </a:pPr>
            <a:r>
              <a:t/>
            </a:r>
            <a:endParaRPr/>
          </a:p>
          <a:p>
            <a:pPr indent="-228600" lvl="0" marL="342900" rtl="0" algn="l">
              <a:spcBef>
                <a:spcPts val="1000"/>
              </a:spcBef>
              <a:spcAft>
                <a:spcPts val="0"/>
              </a:spcAft>
              <a:buSzPts val="1800"/>
              <a:buNone/>
            </a:pPr>
            <a:r>
              <a:t/>
            </a:r>
            <a:endParaRPr/>
          </a:p>
          <a:p>
            <a:pPr indent="0" lvl="0" marL="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it-IT"/>
              <a:t>Elementi di continuità con le precedenti esperienze di Educazione civica ●Insegnamento trasversale </a:t>
            </a:r>
            <a:endParaRPr/>
          </a:p>
          <a:p>
            <a:pPr indent="-342900" lvl="0" marL="342900" rtl="0" algn="l">
              <a:spcBef>
                <a:spcPts val="1000"/>
              </a:spcBef>
              <a:spcAft>
                <a:spcPts val="0"/>
              </a:spcAft>
              <a:buSzPts val="1800"/>
              <a:buChar char="🠶"/>
            </a:pPr>
            <a:r>
              <a:rPr lang="it-IT"/>
              <a:t>●Centralità della Costituzione (art. 4) </a:t>
            </a:r>
            <a:endParaRPr/>
          </a:p>
          <a:p>
            <a:pPr indent="-342900" lvl="0" marL="342900" rtl="0" algn="l">
              <a:spcBef>
                <a:spcPts val="1000"/>
              </a:spcBef>
              <a:spcAft>
                <a:spcPts val="0"/>
              </a:spcAft>
              <a:buSzPts val="1800"/>
              <a:buChar char="🠶"/>
            </a:pPr>
            <a:r>
              <a:rPr lang="it-IT"/>
              <a:t>●Recupero della dimensione esperienziale </a:t>
            </a:r>
            <a:endParaRPr/>
          </a:p>
          <a:p>
            <a:pPr indent="-342900" lvl="0" marL="342900" rtl="0" algn="l">
              <a:spcBef>
                <a:spcPts val="1000"/>
              </a:spcBef>
              <a:spcAft>
                <a:spcPts val="0"/>
              </a:spcAft>
              <a:buSzPts val="1800"/>
              <a:buChar char="🠶"/>
            </a:pPr>
            <a:r>
              <a:rPr lang="it-IT"/>
              <a:t>Elementi di continuità con la precedente esperienza di       Cittadinanza e Costituzione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8"/>
          <p:cNvSpPr txBox="1"/>
          <p:nvPr>
            <p:ph idx="1" type="body"/>
          </p:nvPr>
        </p:nvSpPr>
        <p:spPr>
          <a:xfrm>
            <a:off x="2589212" y="1524000"/>
            <a:ext cx="8915400" cy="4387222"/>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it-IT"/>
              <a:t>   Elementi di discontinuità/novità rispetto alle precedenti esperienze</a:t>
            </a:r>
            <a:endParaRPr/>
          </a:p>
          <a:p>
            <a:pPr indent="-342900" lvl="0" marL="342900" rtl="0" algn="l">
              <a:spcBef>
                <a:spcPts val="1000"/>
              </a:spcBef>
              <a:spcAft>
                <a:spcPts val="0"/>
              </a:spcAft>
              <a:buSzPts val="1800"/>
              <a:buChar char="🠶"/>
            </a:pPr>
            <a:r>
              <a:rPr lang="it-IT"/>
              <a:t> ●Reale coinvolgimento dell'intero team docente/consiglio di classe chiamato a fornire elementi conoscitivi al docente coordinatore ●Valutazione intermedia e finale dell'apprendimento espressa con voto in decimi </a:t>
            </a:r>
            <a:endParaRPr/>
          </a:p>
          <a:p>
            <a:pPr indent="-342900" lvl="0" marL="342900" rtl="0" algn="l">
              <a:spcBef>
                <a:spcPts val="1000"/>
              </a:spcBef>
              <a:spcAft>
                <a:spcPts val="0"/>
              </a:spcAft>
              <a:buSzPts val="1800"/>
              <a:buChar char="🠶"/>
            </a:pPr>
            <a:r>
              <a:rPr lang="it-IT"/>
              <a:t>●Necessità di ritagliare le (almeno) 33 ore settimanali all'interno del curricolo con valorizzazione dell'autonomia didattica delle scuole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9"/>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Conclusioni </a:t>
            </a:r>
            <a:endParaRPr/>
          </a:p>
          <a:p>
            <a:pPr indent="-342900" lvl="0" marL="342900" rtl="0" algn="l">
              <a:spcBef>
                <a:spcPts val="1000"/>
              </a:spcBef>
              <a:spcAft>
                <a:spcPts val="0"/>
              </a:spcAft>
              <a:buSzPts val="1800"/>
              <a:buChar char="🠶"/>
            </a:pPr>
            <a:r>
              <a:rPr lang="it-IT"/>
              <a:t>●La previsione di un insegnamento obbligatorio (in quanto corredato di valutazione) rende effettivo lo studio della Costituzione dalla scuola dell'infanzia fino alla scuola secondaria di secondo grado </a:t>
            </a:r>
            <a:endParaRPr/>
          </a:p>
          <a:p>
            <a:pPr indent="-342900" lvl="0" marL="342900" rtl="0" algn="l">
              <a:spcBef>
                <a:spcPts val="1000"/>
              </a:spcBef>
              <a:spcAft>
                <a:spcPts val="0"/>
              </a:spcAft>
              <a:buSzPts val="1800"/>
              <a:buChar char="🠶"/>
            </a:pPr>
            <a:r>
              <a:rPr lang="it-IT"/>
              <a:t>●La trasversalità, oltre alla obbligatorietà, di un insegnamento il cui fulcro è la Costituzione, ribadisce il fatto che essa è, innanzitutto, trama di valori che ciascuna disciplina è chiamata a trasmettere </a:t>
            </a:r>
            <a:endParaRPr/>
          </a:p>
          <a:p>
            <a:pPr indent="-342900" lvl="0" marL="342900" rtl="0" algn="l">
              <a:spcBef>
                <a:spcPts val="1000"/>
              </a:spcBef>
              <a:spcAft>
                <a:spcPts val="0"/>
              </a:spcAft>
              <a:buSzPts val="1800"/>
              <a:buChar char="🠶"/>
            </a:pPr>
            <a:r>
              <a:rPr lang="it-IT"/>
              <a:t>●Si riconosce espressamente che: "La conoscenza della Costituzione italiana rientra tra le competenze di cittadinanza che tutti gli studenti, di ogni percorso di istruzione e formazione, devono conseguire" (art. 4, comma 3, legge n. 92)</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0"/>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168DBA"/>
              </a:buClr>
              <a:buSzPts val="3600"/>
              <a:buFont typeface="Century Gothic"/>
              <a:buNone/>
            </a:pPr>
            <a:r>
              <a:rPr lang="it-IT"/>
              <a:t>Praticamente, come si organizzano le scuole?</a:t>
            </a:r>
            <a:endParaRPr/>
          </a:p>
        </p:txBody>
      </p:sp>
      <p:sp>
        <p:nvSpPr>
          <p:cNvPr id="226" name="Google Shape;226;p30"/>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Tutti o parte dei docenti (a seconda della declinazione delle attività di E.C. nel curricolo) sono contitolari.</a:t>
            </a:r>
            <a:endParaRPr/>
          </a:p>
          <a:p>
            <a:pPr indent="-342900" lvl="0" marL="342900" rtl="0" algn="l">
              <a:spcBef>
                <a:spcPts val="1000"/>
              </a:spcBef>
              <a:spcAft>
                <a:spcPts val="0"/>
              </a:spcAft>
              <a:buSzPts val="1800"/>
              <a:buChar char="🠶"/>
            </a:pPr>
            <a:r>
              <a:rPr lang="it-IT"/>
              <a:t> • Le 33 ore che sono minime, si svolgono all’interno dell’orario di ciascuno, in coerenza con il curricolo generale; </a:t>
            </a:r>
            <a:endParaRPr/>
          </a:p>
          <a:p>
            <a:pPr indent="-342900" lvl="0" marL="342900" rtl="0" algn="l">
              <a:spcBef>
                <a:spcPts val="1000"/>
              </a:spcBef>
              <a:spcAft>
                <a:spcPts val="0"/>
              </a:spcAft>
              <a:buSzPts val="1800"/>
              <a:buChar char="🠶"/>
            </a:pPr>
            <a:r>
              <a:rPr lang="it-IT"/>
              <a:t>Oppure:</a:t>
            </a:r>
            <a:endParaRPr/>
          </a:p>
          <a:p>
            <a:pPr indent="-342900" lvl="0" marL="342900" rtl="0" algn="l">
              <a:spcBef>
                <a:spcPts val="1000"/>
              </a:spcBef>
              <a:spcAft>
                <a:spcPts val="0"/>
              </a:spcAft>
              <a:buSzPts val="1800"/>
              <a:buChar char="🠶"/>
            </a:pPr>
            <a:r>
              <a:rPr lang="it-IT"/>
              <a:t>• Le 33 ore, trovano uno spazio apposito nell’orario settimanale, ricavato utilizzando la quota di autonomia del 20%. Tutti i docenti contitolari, quindi, svolgerebbero, secondo una pianificazione concordata, le attività in quello spazio. </a:t>
            </a:r>
            <a:endParaRPr/>
          </a:p>
          <a:p>
            <a:pPr indent="-342900" lvl="0" marL="342900" rtl="0" algn="l">
              <a:spcBef>
                <a:spcPts val="1000"/>
              </a:spcBef>
              <a:spcAft>
                <a:spcPts val="0"/>
              </a:spcAft>
              <a:buSzPts val="1800"/>
              <a:buChar char="🠶"/>
            </a:pPr>
            <a:r>
              <a:rPr lang="it-IT"/>
              <a:t> • All’interno del Consiglio di Classe o equipe docente viene individuato il coordinatore.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1"/>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Pianificazione delle attività nel tempo dedicato a questo insegnamento.</a:t>
            </a:r>
            <a:endParaRPr/>
          </a:p>
          <a:p>
            <a:pPr indent="-342900" lvl="0" marL="342900" rtl="0" algn="l">
              <a:spcBef>
                <a:spcPts val="1000"/>
              </a:spcBef>
              <a:spcAft>
                <a:spcPts val="0"/>
              </a:spcAft>
              <a:buSzPts val="1800"/>
              <a:buChar char="🠶"/>
            </a:pPr>
            <a:r>
              <a:rPr lang="it-IT"/>
              <a:t> I docenti, sulla base della programmazione già svolta all’interno del Consiglio di classe, con la definizione preventiva dei traguardi di competenza e degli obiettivi/risultati di apprendimento, potranno proporre attività didattiche che sviluppino, con sistematicità e progressività, conoscenze e abilità relative ai tre nuclei fondamentali sopra indicati, avvalendosi di unità didattiche di singoli docenti e di unità di apprendimento e moduli interdisciplinari trasversali condivisi da più docenti. Avranno cura, altresì, di definire il tempo impiegato per lo svolgimento di ciascuna azione didattica, al fine di documentare l’assolvimento della quota oraria minima annuale prevista di 33 ore.»</a:t>
            </a:r>
            <a:endParaRPr/>
          </a:p>
          <a:p>
            <a:pPr indent="0" lvl="0" marL="0" rtl="0" algn="l">
              <a:spcBef>
                <a:spcPts val="1000"/>
              </a:spcBef>
              <a:spcAft>
                <a:spcPts val="0"/>
              </a:spcAft>
              <a:buSzPts val="1800"/>
              <a:buNone/>
            </a:pPr>
            <a:r>
              <a:rPr lang="it-IT"/>
              <a:t>    (dal testo delle Linee Guida)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2"/>
          <p:cNvSpPr txBox="1"/>
          <p:nvPr>
            <p:ph idx="1" type="body"/>
          </p:nvPr>
        </p:nvSpPr>
        <p:spPr>
          <a:xfrm>
            <a:off x="2589212" y="609600"/>
            <a:ext cx="8915400" cy="530162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530"/>
              <a:buChar char="🠶"/>
            </a:pPr>
            <a:r>
              <a:rPr lang="it-IT" sz="1530"/>
              <a:t>Le competenze generali/traguardi per il 1° ciclo – Allegato B al D.M. 35/2020 </a:t>
            </a:r>
            <a:endParaRPr sz="1530"/>
          </a:p>
          <a:p>
            <a:pPr indent="-342900" lvl="0" marL="342900" rtl="0" algn="l">
              <a:lnSpc>
                <a:spcPct val="90000"/>
              </a:lnSpc>
              <a:spcBef>
                <a:spcPts val="1000"/>
              </a:spcBef>
              <a:spcAft>
                <a:spcPts val="0"/>
              </a:spcAft>
              <a:buSzPts val="1530"/>
              <a:buChar char="🠶"/>
            </a:pPr>
            <a:r>
              <a:rPr lang="it-IT" sz="1530"/>
              <a:t>1. L’alunno, al termine del primo ciclo, comprende i concetti del prendersi cura di sé, della comunità, dell’ambiente. 2. È consapevole che i principi di solidarietà, uguaglianza e rispetto della diversità sono i pilastri che sorreggono la convivenza civile e favoriscono la costruzione di un futuro equo e sostenibile. 3. Comprende il concetto di Stato, Regione, Città Metropolitana, Comune e Municipi e riconosce i sistemi e le organizzazioni che regolano i rapporti fra i cittadini e i principi di libertà sanciti dalla Costituzione Italiana e dalle Carte Internazionali, e in particolare conosce la Dichiarazione universale dei diritti umani, i principi fondamentali della Costituzione della Repubblica Italiana e gli elementi essenziali della forma di Stato e di Governo. 4. Comprende la necessità di uno sviluppo equo e sostenibile, rispettoso dell’ecosistema, nonché di un utilizzo consapevole delle risorse ambientali. 5. Promuove il rispetto verso gli altri, l’ambiente e la natura e sa riconoscere gli effetti del degrado e dell’incuria. 6. Sa riconoscere le fonti energetiche e promuove un atteggiamento critico e razionale nel loro utilizzo e sa classificare i rifiuti, sviluppandone l’attività di riciclaggio. 7. È in grado di distinguere i diversi device e di utilizzarli correttamente, di rispettare i comportamenti nella rete e navigare in modo sicuro. 8. È in grado di comprendere il concetto di dato e di individuare le informazioni corrette o errate, anche nel confronto con altre fonti. 9. Sa distinguere l’identità digitale da un’identità reale e sa applicare le regole sulla privacy tutelando se stesso e il bene collettivo. 10. Prende piena consapevolezza dell’identità digitale come valore individuale e collettivo da preservare. 11. È in grado di argomentare attraverso diversi sistemi di comunicazione. 12. È consapevole dei rischi della rete e come riuscire a individuarli.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3"/>
          <p:cNvSpPr txBox="1"/>
          <p:nvPr>
            <p:ph idx="1" type="body"/>
          </p:nvPr>
        </p:nvSpPr>
        <p:spPr>
          <a:xfrm>
            <a:off x="2589212" y="548640"/>
            <a:ext cx="8915400" cy="536258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665"/>
              <a:buChar char="🠶"/>
            </a:pPr>
            <a:r>
              <a:rPr lang="it-IT" sz="1665"/>
              <a:t>La valutazione nelle Linee Guida – </a:t>
            </a:r>
            <a:endParaRPr/>
          </a:p>
          <a:p>
            <a:pPr indent="-342900" lvl="0" marL="342900" rtl="0" algn="l">
              <a:lnSpc>
                <a:spcPct val="90000"/>
              </a:lnSpc>
              <a:spcBef>
                <a:spcPts val="1000"/>
              </a:spcBef>
              <a:spcAft>
                <a:spcPts val="0"/>
              </a:spcAft>
              <a:buSzPts val="1665"/>
              <a:buChar char="🠶"/>
            </a:pPr>
            <a:r>
              <a:rPr lang="it-IT" sz="1665"/>
              <a:t>1 • I criteri di valutazione deliberati dal collegio dei docenti per le singole discipline e già inseriti nel PTOF dovranno essere integrati in modo da ricomprendere anche la valutazione dell’insegnamento dell’educazione civica. • In sede di scrutinio il docente coordinatore dell’insegnamento formula la proposta di valutazione, espressa ai sensi della normativa vigente, da inserire nel documento di valutazione, acquisendo elementi conoscitivi dai docenti del team o del Consiglio di Classe cui è affidato l'insegnamento dell'educazione civica. • Tali elementi conoscitivi sono raccolti dall’intero team e dal Consiglio di Classe nella realizzazione di percorsi interdisciplinari. • La valutazione deve essere coerente con le competenze, abilità e conoscenze indicate nella programmazione per l’insegnamento dell’educazione civica e affrontate durante l’attività didattica. I docenti della classe e il Consiglio di Classe possono avvalersi di strumenti condivisi, quali rubriche e griglie di osservazione, che possono essere applicati ai percorsi interdisciplinari, finalizzati a rendere conto del conseguimento da parte degli alunni delle conoscenze e abilità e del progressivo sviluppo delle competenze previste nella sezione del curricolo dedicata all’educazione civica. • Il Collegio dei Docenti delle scuole del primo ciclo, in coerenza con il disposto dell’art. 2 del D. Lgs. 62/2017, dovrà esplicitare a quale livello di apprendimento corrisponde il voto in decimi attribuito agli alunni della scuola secondaria di primo grado anche per l’educazione civica.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4"/>
          <p:cNvSpPr txBox="1"/>
          <p:nvPr>
            <p:ph idx="1" type="body"/>
          </p:nvPr>
        </p:nvSpPr>
        <p:spPr>
          <a:xfrm>
            <a:off x="2589212" y="914400"/>
            <a:ext cx="8915400" cy="499682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665"/>
              <a:buChar char="🠶"/>
            </a:pPr>
            <a:r>
              <a:rPr lang="it-IT" sz="1665"/>
              <a:t> Per gli alunni della scuola primaria, in coerenza con quanto disposto dal decreto legge 8 aprile 2020, n. 22, convertito con modificazioni dalla legge 6 giugno 2020, n. 41, il docente coordinatore propone l’attribuzione di un giudizio descrittivo, elaborato tenendo a riferimento i criteri valutativi indicati nel PTOF, che viene riportato nel documento di valutazione. • Per gli anni scolastici 2020/2021, 2021/2022 e 2022/2023 la valutazione dell’insegnamento di educazione civica farà riferimento agli obiettivi /risultati di apprendimento e alle competenze che i collegi docenti, nella propria autonomia di sperimentazione, avranno individuato e inserito nel curricolo di istituto. • A partire dall’anno scolastico 2023/2024 la valutazione avrà a riferimento i traguardi di competenza e gli specifici obiettivi di apprendimento per la scuola del primo ciclo, gli obiettivi specifici di apprendimento per i Licei e i risultati di apprendimento per gli Istituti tecnici e professionali definiti dal Ministero dell’istruzione. • Il combinato disposto dell’articolo 2, c. 5 e dell’art. 1, c. 3 del D. Lgs. 62/2017, relativamente al primo ciclo di istruzione, prevede che la valutazione del comportamento “si riferisce allo sviluppo delle competenze di cittadinanza. Lo Statuto delle studentesse e degli studenti, il Patto educativo di corresponsabilità e i Regolamenti approvati dalle istituzioni scolastiche, ne costituiscono i riferimenti essenziali”.</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5"/>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La valutazione nelle Linee Guida - 3 «Si ritiene pertanto che, in sede di valutazione del comportamento dell’alunno da parte del Consiglio di classe, si possa tener conto anche delle competenze conseguite nell’ambito del nuovo insegnamento di educazione civica, così come introdotto dalla Legge, tanto nel primo quanto nel secondo ciclo di istruzione, per il quale il D. Lgs. n. 62/2017 nulla ha aggiunto a quanto già previsto dal D.P.R. n. 122/2009. Si ricorda che il voto di educazione civica concorre all’ammissione alla classe successiva e/o all’esame di Stato del primo e secondo ciclo di istruzione e, per le classi terze, quarte e quinte degli Istituti secondari di secondo grado, all'attribuzione del credito scolastico.» (Dal testo delle Linee guida)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168DBA"/>
              </a:buClr>
              <a:buSzPts val="3600"/>
              <a:buFont typeface="Century Gothic"/>
              <a:buNone/>
            </a:pPr>
            <a:r>
              <a:rPr lang="it-IT"/>
              <a:t>Quindi…</a:t>
            </a:r>
            <a:endParaRPr/>
          </a:p>
        </p:txBody>
      </p:sp>
      <p:sp>
        <p:nvSpPr>
          <p:cNvPr id="257" name="Google Shape;257;p36"/>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Le azioni da compiere saranno queste:</a:t>
            </a:r>
            <a:endParaRPr/>
          </a:p>
          <a:p>
            <a:pPr indent="-342900" lvl="0" marL="342900" rtl="0" algn="l">
              <a:spcBef>
                <a:spcPts val="1000"/>
              </a:spcBef>
              <a:spcAft>
                <a:spcPts val="0"/>
              </a:spcAft>
              <a:buSzPts val="1800"/>
              <a:buChar char="🠶"/>
            </a:pPr>
            <a:r>
              <a:rPr lang="it-IT"/>
              <a:t>Si dovrà aggiornare il curricolo d’Istituto</a:t>
            </a:r>
            <a:endParaRPr/>
          </a:p>
          <a:p>
            <a:pPr indent="-342900" lvl="0" marL="342900" rtl="0" algn="l">
              <a:spcBef>
                <a:spcPts val="1000"/>
              </a:spcBef>
              <a:spcAft>
                <a:spcPts val="0"/>
              </a:spcAft>
              <a:buSzPts val="1800"/>
              <a:buChar char="🠶"/>
            </a:pPr>
            <a:r>
              <a:rPr lang="it-IT"/>
              <a:t>Integrare i profili in uscita dal segmento di istruzione</a:t>
            </a:r>
            <a:endParaRPr/>
          </a:p>
          <a:p>
            <a:pPr indent="-342900" lvl="0" marL="342900" rtl="0" algn="l">
              <a:spcBef>
                <a:spcPts val="1000"/>
              </a:spcBef>
              <a:spcAft>
                <a:spcPts val="0"/>
              </a:spcAft>
              <a:buSzPts val="1800"/>
              <a:buChar char="🠶"/>
            </a:pPr>
            <a:r>
              <a:rPr lang="it-IT"/>
              <a:t>Distinguere tra UD e UDA</a:t>
            </a:r>
            <a:endParaRPr/>
          </a:p>
          <a:p>
            <a:pPr indent="-342900" lvl="0" marL="342900" rtl="0" algn="l">
              <a:spcBef>
                <a:spcPts val="1000"/>
              </a:spcBef>
              <a:spcAft>
                <a:spcPts val="0"/>
              </a:spcAft>
              <a:buSzPts val="1800"/>
              <a:buChar char="🠶"/>
            </a:pPr>
            <a:r>
              <a:rPr lang="it-IT"/>
              <a:t>Indicare per ogni anno di corso il numero di ore per questo insegnamento</a:t>
            </a:r>
            <a:endParaRPr/>
          </a:p>
          <a:p>
            <a:pPr indent="-342900" lvl="0" marL="342900" rtl="0" algn="l">
              <a:spcBef>
                <a:spcPts val="1000"/>
              </a:spcBef>
              <a:spcAft>
                <a:spcPts val="0"/>
              </a:spcAft>
              <a:buSzPts val="1800"/>
              <a:buChar char="🠶"/>
            </a:pPr>
            <a:r>
              <a:rPr lang="it-IT"/>
              <a:t>Integrare il PTOF anche nella parte della valutazione degli apprendimenti in Educazione Civica(indicatori-mezzi-strumenti).</a:t>
            </a:r>
            <a:endParaRPr/>
          </a:p>
          <a:p>
            <a:pPr indent="-342900" lvl="0" marL="342900" rtl="0" algn="l">
              <a:spcBef>
                <a:spcPts val="1000"/>
              </a:spcBef>
              <a:spcAft>
                <a:spcPts val="0"/>
              </a:spcAft>
              <a:buSzPts val="1800"/>
              <a:buChar char="🠶"/>
            </a:pPr>
            <a:r>
              <a:rPr lang="it-IT"/>
              <a:t>Nominare il Referente d’Istituto</a:t>
            </a:r>
            <a:endParaRPr/>
          </a:p>
          <a:p>
            <a:pPr indent="-342900" lvl="0" marL="342900" rtl="0" algn="l">
              <a:spcBef>
                <a:spcPts val="1000"/>
              </a:spcBef>
              <a:spcAft>
                <a:spcPts val="0"/>
              </a:spcAft>
              <a:buSzPts val="1800"/>
              <a:buChar char="🠶"/>
            </a:pPr>
            <a:r>
              <a:rPr lang="it-IT"/>
              <a:t>La sperimentazione prevede tre anni</a:t>
            </a:r>
            <a:endParaRPr/>
          </a:p>
          <a:p>
            <a:pPr indent="-228600" lvl="0" marL="342900" rtl="0" algn="l">
              <a:spcBef>
                <a:spcPts val="1000"/>
              </a:spcBef>
              <a:spcAft>
                <a:spcPts val="0"/>
              </a:spcAft>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idx="1" type="body"/>
          </p:nvPr>
        </p:nvSpPr>
        <p:spPr>
          <a:xfrm>
            <a:off x="2345372" y="1316736"/>
            <a:ext cx="8915400" cy="4181856"/>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Premessa:</a:t>
            </a:r>
            <a:endParaRPr/>
          </a:p>
          <a:p>
            <a:pPr indent="-342900" lvl="0" marL="342900" rtl="0" algn="l">
              <a:spcBef>
                <a:spcPts val="1000"/>
              </a:spcBef>
              <a:spcAft>
                <a:spcPts val="0"/>
              </a:spcAft>
              <a:buSzPts val="1800"/>
              <a:buChar char="🠶"/>
            </a:pPr>
            <a:r>
              <a:rPr lang="it-IT"/>
              <a:t>L’educazione civica c’è sempre stata nella scuola italiana, se si ricerca al passato, troviamo tutta la normativa(se interessate/i la farò avere)</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it-IT"/>
              <a:t>Il nostro percorso parte dai riferimenti europei, nello specifico dalla Raccomandazione del 22 maggio 2018 sulle competenze chiave per l’apprendimento permanente che sostituisce quella del 18 dicembre 2006, in cui viene citata tra le altre otto, quella in materia di Cittadinanza.</a:t>
            </a:r>
            <a:endParaRPr/>
          </a:p>
          <a:p>
            <a:pPr indent="0" lvl="0" marL="0" rtl="0" algn="l">
              <a:spcBef>
                <a:spcPts val="1000"/>
              </a:spcBef>
              <a:spcAft>
                <a:spcPts val="0"/>
              </a:spcAft>
              <a:buSzPts val="1800"/>
              <a:buNone/>
            </a:pPr>
            <a:r>
              <a:rPr lang="it-IT"/>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7"/>
          <p:cNvSpPr txBox="1"/>
          <p:nvPr>
            <p:ph idx="1" type="body"/>
          </p:nvPr>
        </p:nvSpPr>
        <p:spPr>
          <a:xfrm>
            <a:off x="2074475" y="1059725"/>
            <a:ext cx="8915400" cy="4866600"/>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228600" lvl="0" marL="342900" rtl="0" algn="l">
              <a:spcBef>
                <a:spcPts val="1000"/>
              </a:spcBef>
              <a:spcAft>
                <a:spcPts val="0"/>
              </a:spcAft>
              <a:buSzPts val="1800"/>
              <a:buNone/>
            </a:pPr>
            <a:r>
              <a:t/>
            </a:r>
            <a:endParaRPr/>
          </a:p>
          <a:p>
            <a:pPr indent="0" lvl="0" marL="0" rtl="0" algn="l">
              <a:spcBef>
                <a:spcPts val="1000"/>
              </a:spcBef>
              <a:spcAft>
                <a:spcPts val="0"/>
              </a:spcAft>
              <a:buSzPts val="4800"/>
              <a:buNone/>
            </a:pPr>
            <a:r>
              <a:rPr lang="it-IT" sz="4800"/>
              <a:t>  </a:t>
            </a:r>
            <a:r>
              <a:rPr lang="it-IT" sz="4600"/>
              <a:t> </a:t>
            </a:r>
            <a:r>
              <a:rPr lang="it-IT" sz="3700"/>
              <a:t>Dal “Discorso sulla Costituzione” di</a:t>
            </a:r>
            <a:endParaRPr sz="3700"/>
          </a:p>
          <a:p>
            <a:pPr indent="0" lvl="0" marL="0" rtl="0" algn="l">
              <a:spcBef>
                <a:spcPts val="1000"/>
              </a:spcBef>
              <a:spcAft>
                <a:spcPts val="0"/>
              </a:spcAft>
              <a:buSzPts val="4800"/>
              <a:buNone/>
            </a:pPr>
            <a:r>
              <a:rPr lang="it-IT" sz="3700"/>
              <a:t>               Piero Calamandrei      </a:t>
            </a:r>
            <a:endParaRPr sz="3700"/>
          </a:p>
          <a:p>
            <a:pPr indent="0" lvl="0" marL="0" rtl="0" algn="l">
              <a:spcBef>
                <a:spcPts val="1000"/>
              </a:spcBef>
              <a:spcAft>
                <a:spcPts val="0"/>
              </a:spcAft>
              <a:buSzPts val="4800"/>
              <a:buNone/>
            </a:pPr>
            <a:r>
              <a:rPr lang="it-IT" sz="3700"/>
              <a:t>                 26 gennaio 1955</a:t>
            </a:r>
            <a:endParaRPr sz="370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8"/>
          <p:cNvSpPr txBox="1"/>
          <p:nvPr>
            <p:ph idx="1" type="body"/>
          </p:nvPr>
        </p:nvSpPr>
        <p:spPr>
          <a:xfrm>
            <a:off x="2346975" y="635850"/>
            <a:ext cx="8915400" cy="52266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sz="1600"/>
          </a:p>
          <a:p>
            <a:pPr indent="0" lvl="0" marL="0" rtl="0" algn="l">
              <a:spcBef>
                <a:spcPts val="1000"/>
              </a:spcBef>
              <a:spcAft>
                <a:spcPts val="0"/>
              </a:spcAft>
              <a:buNone/>
            </a:pPr>
            <a:r>
              <a:t/>
            </a:r>
            <a:endParaRPr sz="1600"/>
          </a:p>
          <a:p>
            <a:pPr indent="0" lvl="0" marL="0" rtl="0" algn="l">
              <a:spcBef>
                <a:spcPts val="1000"/>
              </a:spcBef>
              <a:spcAft>
                <a:spcPts val="0"/>
              </a:spcAft>
              <a:buNone/>
            </a:pPr>
            <a:r>
              <a:rPr lang="it-IT" sz="1600"/>
              <a:t>Perché fino a che non c’è questa possibilità per ogni uomo di lavorare e di studiare e</a:t>
            </a:r>
            <a:endParaRPr sz="1600"/>
          </a:p>
          <a:p>
            <a:pPr indent="0" lvl="0" marL="0" rtl="0" algn="l">
              <a:spcBef>
                <a:spcPts val="1000"/>
              </a:spcBef>
              <a:spcAft>
                <a:spcPts val="0"/>
              </a:spcAft>
              <a:buClr>
                <a:schemeClr val="dk1"/>
              </a:buClr>
              <a:buSzPts val="1100"/>
              <a:buFont typeface="Arial"/>
              <a:buNone/>
            </a:pPr>
            <a:r>
              <a:rPr lang="it-IT" sz="1600"/>
              <a:t>di trarre con sicurezza dal proprio lavoro i mezzi per vivere da uomo, non solo la no-</a:t>
            </a:r>
            <a:endParaRPr sz="1600"/>
          </a:p>
          <a:p>
            <a:pPr indent="0" lvl="0" marL="0" rtl="0" algn="l">
              <a:spcBef>
                <a:spcPts val="1000"/>
              </a:spcBef>
              <a:spcAft>
                <a:spcPts val="0"/>
              </a:spcAft>
              <a:buClr>
                <a:schemeClr val="dk1"/>
              </a:buClr>
              <a:buSzPts val="1100"/>
              <a:buFont typeface="Arial"/>
              <a:buNone/>
            </a:pPr>
            <a:r>
              <a:rPr lang="it-IT" sz="1600"/>
              <a:t>stra Repubblica non si potrà chiamare fondata sul lavoro, ma non si potrà chiamare</a:t>
            </a:r>
            <a:endParaRPr sz="1600"/>
          </a:p>
          <a:p>
            <a:pPr indent="0" lvl="0" marL="0" rtl="0" algn="l">
              <a:spcBef>
                <a:spcPts val="1000"/>
              </a:spcBef>
              <a:spcAft>
                <a:spcPts val="0"/>
              </a:spcAft>
              <a:buClr>
                <a:schemeClr val="dk1"/>
              </a:buClr>
              <a:buSzPts val="1100"/>
              <a:buFont typeface="Arial"/>
              <a:buNone/>
            </a:pPr>
            <a:r>
              <a:rPr lang="it-IT" sz="1600"/>
              <a:t>neanche democratica perché una democrazia in cui non ci sia questa uguaglianza</a:t>
            </a:r>
            <a:endParaRPr sz="1600"/>
          </a:p>
          <a:p>
            <a:pPr indent="0" lvl="0" marL="0" rtl="0" algn="l">
              <a:spcBef>
                <a:spcPts val="1000"/>
              </a:spcBef>
              <a:spcAft>
                <a:spcPts val="0"/>
              </a:spcAft>
              <a:buClr>
                <a:schemeClr val="dk1"/>
              </a:buClr>
              <a:buSzPts val="1100"/>
              <a:buFont typeface="Arial"/>
              <a:buNone/>
            </a:pPr>
            <a:r>
              <a:rPr lang="it-IT" sz="1600"/>
              <a:t>di fatto, in cui ci sia soltanto un’ uguaglianza di diritto, è una democrazia puramente</a:t>
            </a:r>
            <a:endParaRPr sz="1600"/>
          </a:p>
          <a:p>
            <a:pPr indent="0" lvl="0" marL="0" rtl="0" algn="l">
              <a:spcBef>
                <a:spcPts val="1000"/>
              </a:spcBef>
              <a:spcAft>
                <a:spcPts val="0"/>
              </a:spcAft>
              <a:buClr>
                <a:schemeClr val="dk1"/>
              </a:buClr>
              <a:buSzPts val="1100"/>
              <a:buFont typeface="Arial"/>
              <a:buNone/>
            </a:pPr>
            <a:r>
              <a:rPr lang="it-IT" sz="1600"/>
              <a:t>formale, non è una democrazia in cui tutti i cittadini veramente siano messi in grado</a:t>
            </a:r>
            <a:endParaRPr sz="1600"/>
          </a:p>
          <a:p>
            <a:pPr indent="0" lvl="0" marL="0" rtl="0" algn="l">
              <a:spcBef>
                <a:spcPts val="1000"/>
              </a:spcBef>
              <a:spcAft>
                <a:spcPts val="0"/>
              </a:spcAft>
              <a:buClr>
                <a:schemeClr val="dk1"/>
              </a:buClr>
              <a:buSzPts val="1100"/>
              <a:buFont typeface="Arial"/>
              <a:buNone/>
            </a:pPr>
            <a:r>
              <a:rPr lang="it-IT" sz="1600"/>
              <a:t>di concorrere alla vita della società, di portare il loro miglior contributo, in cui tutte</a:t>
            </a:r>
            <a:endParaRPr sz="1600"/>
          </a:p>
          <a:p>
            <a:pPr indent="0" lvl="0" marL="0" rtl="0" algn="l">
              <a:spcBef>
                <a:spcPts val="1000"/>
              </a:spcBef>
              <a:spcAft>
                <a:spcPts val="0"/>
              </a:spcAft>
              <a:buClr>
                <a:schemeClr val="dk1"/>
              </a:buClr>
              <a:buSzPts val="1100"/>
              <a:buFont typeface="Arial"/>
              <a:buNone/>
            </a:pPr>
            <a:r>
              <a:rPr lang="it-IT" sz="1600"/>
              <a:t>le forze spirituali di tutti i cittadini siano messe a contribuire a questo cammino, a</a:t>
            </a:r>
            <a:endParaRPr sz="1600"/>
          </a:p>
          <a:p>
            <a:pPr indent="0" lvl="0" marL="0" rtl="0" algn="l">
              <a:spcBef>
                <a:spcPts val="1000"/>
              </a:spcBef>
              <a:spcAft>
                <a:spcPts val="0"/>
              </a:spcAft>
              <a:buClr>
                <a:schemeClr val="dk1"/>
              </a:buClr>
              <a:buSzPts val="1100"/>
              <a:buFont typeface="Arial"/>
              <a:buNone/>
            </a:pPr>
            <a:r>
              <a:rPr lang="it-IT" sz="1600"/>
              <a:t>questo progresso continuo di tutta la società.</a:t>
            </a:r>
            <a:endParaRPr sz="1600"/>
          </a:p>
          <a:p>
            <a:pPr indent="0" lvl="0" marL="0" rtl="0" algn="l">
              <a:spcBef>
                <a:spcPts val="1000"/>
              </a:spcBef>
              <a:spcAft>
                <a:spcPts val="0"/>
              </a:spcAft>
              <a:buNone/>
            </a:pPr>
            <a:r>
              <a:t/>
            </a:r>
            <a:endParaRPr sz="16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9"/>
          <p:cNvSpPr txBox="1"/>
          <p:nvPr>
            <p:ph idx="1" type="body"/>
          </p:nvPr>
        </p:nvSpPr>
        <p:spPr>
          <a:xfrm>
            <a:off x="2255725" y="787225"/>
            <a:ext cx="9249000" cy="51240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lang="it-IT" sz="1400"/>
              <a:t>È così bello, è così comodo: la libertà c’è. Si vive in regime di libertà, c’è altre cose da</a:t>
            </a:r>
            <a:endParaRPr sz="1400"/>
          </a:p>
          <a:p>
            <a:pPr indent="0" lvl="0" marL="0" rtl="0" algn="l">
              <a:spcBef>
                <a:spcPts val="1000"/>
              </a:spcBef>
              <a:spcAft>
                <a:spcPts val="0"/>
              </a:spcAft>
              <a:buClr>
                <a:schemeClr val="dk1"/>
              </a:buClr>
              <a:buSzPts val="1100"/>
              <a:buFont typeface="Arial"/>
              <a:buNone/>
            </a:pPr>
            <a:r>
              <a:rPr lang="it-IT" sz="1400"/>
              <a:t>fare che interessarsi alla politica. E lo so anch’io! Il mondo è così bello, ci sono tante</a:t>
            </a:r>
            <a:endParaRPr sz="1400"/>
          </a:p>
          <a:p>
            <a:pPr indent="0" lvl="0" marL="0" rtl="0" algn="l">
              <a:spcBef>
                <a:spcPts val="1000"/>
              </a:spcBef>
              <a:spcAft>
                <a:spcPts val="0"/>
              </a:spcAft>
              <a:buClr>
                <a:schemeClr val="dk1"/>
              </a:buClr>
              <a:buSzPts val="1100"/>
              <a:buFont typeface="Arial"/>
              <a:buNone/>
            </a:pPr>
            <a:r>
              <a:rPr lang="it-IT" sz="1400"/>
              <a:t>cose belle da vedere, da godere, oltre che occuparsi di politica.</a:t>
            </a:r>
            <a:endParaRPr sz="1400"/>
          </a:p>
          <a:p>
            <a:pPr indent="0" lvl="0" marL="0" rtl="0" algn="l">
              <a:spcBef>
                <a:spcPts val="1000"/>
              </a:spcBef>
              <a:spcAft>
                <a:spcPts val="0"/>
              </a:spcAft>
              <a:buClr>
                <a:schemeClr val="dk1"/>
              </a:buClr>
              <a:buSzPts val="1100"/>
              <a:buFont typeface="Arial"/>
              <a:buNone/>
            </a:pPr>
            <a:r>
              <a:t/>
            </a:r>
            <a:endParaRPr sz="1400"/>
          </a:p>
          <a:p>
            <a:pPr indent="0" lvl="0" marL="0" rtl="0" algn="l">
              <a:spcBef>
                <a:spcPts val="1000"/>
              </a:spcBef>
              <a:spcAft>
                <a:spcPts val="0"/>
              </a:spcAft>
              <a:buClr>
                <a:schemeClr val="dk1"/>
              </a:buClr>
              <a:buSzPts val="1100"/>
              <a:buFont typeface="Arial"/>
              <a:buNone/>
            </a:pPr>
            <a:r>
              <a:rPr lang="it-IT" sz="1400"/>
              <a:t>La politica non è una piacevole cosa. Però la libertà è come l’aria: ci si accorge di</a:t>
            </a:r>
            <a:endParaRPr sz="1400"/>
          </a:p>
          <a:p>
            <a:pPr indent="0" lvl="0" marL="0" rtl="0" algn="l">
              <a:spcBef>
                <a:spcPts val="1000"/>
              </a:spcBef>
              <a:spcAft>
                <a:spcPts val="0"/>
              </a:spcAft>
              <a:buClr>
                <a:schemeClr val="dk1"/>
              </a:buClr>
              <a:buSzPts val="1100"/>
              <a:buFont typeface="Arial"/>
              <a:buNone/>
            </a:pPr>
            <a:r>
              <a:rPr lang="it-IT" sz="1400"/>
              <a:t>quanto vale quando comincia a mancare, quando si sente quel senso di asfissia che</a:t>
            </a:r>
            <a:endParaRPr sz="1400"/>
          </a:p>
          <a:p>
            <a:pPr indent="0" lvl="0" marL="0" rtl="0" algn="l">
              <a:spcBef>
                <a:spcPts val="1000"/>
              </a:spcBef>
              <a:spcAft>
                <a:spcPts val="0"/>
              </a:spcAft>
              <a:buClr>
                <a:schemeClr val="dk1"/>
              </a:buClr>
              <a:buSzPts val="1100"/>
              <a:buFont typeface="Arial"/>
              <a:buNone/>
            </a:pPr>
            <a:r>
              <a:rPr lang="it-IT" sz="1400"/>
              <a:t>gli uomini della mia generazione hanno sentito per vent’anni, e che io auguro a voi,</a:t>
            </a:r>
            <a:endParaRPr sz="1400"/>
          </a:p>
          <a:p>
            <a:pPr indent="0" lvl="0" marL="0" rtl="0" algn="l">
              <a:spcBef>
                <a:spcPts val="1000"/>
              </a:spcBef>
              <a:spcAft>
                <a:spcPts val="0"/>
              </a:spcAft>
              <a:buClr>
                <a:schemeClr val="dk1"/>
              </a:buClr>
              <a:buSzPts val="1100"/>
              <a:buFont typeface="Arial"/>
              <a:buNone/>
            </a:pPr>
            <a:r>
              <a:rPr lang="it-IT" sz="1400"/>
              <a:t>giovani, di non sentire mai, e vi auguro di non trovarvi mai a sentire questo senso</a:t>
            </a:r>
            <a:endParaRPr sz="1400"/>
          </a:p>
          <a:p>
            <a:pPr indent="0" lvl="0" marL="0" rtl="0" algn="l">
              <a:spcBef>
                <a:spcPts val="1000"/>
              </a:spcBef>
              <a:spcAft>
                <a:spcPts val="0"/>
              </a:spcAft>
              <a:buClr>
                <a:schemeClr val="dk1"/>
              </a:buClr>
              <a:buSzPts val="1100"/>
              <a:buFont typeface="Arial"/>
              <a:buNone/>
            </a:pPr>
            <a:r>
              <a:rPr lang="it-IT" sz="1400"/>
              <a:t>di angoscia, in quanto vi auguro di riuscire a creare voi le condizioni perché questo</a:t>
            </a:r>
            <a:endParaRPr sz="1400"/>
          </a:p>
          <a:p>
            <a:pPr indent="0" lvl="0" marL="0" rtl="0" algn="l">
              <a:spcBef>
                <a:spcPts val="1000"/>
              </a:spcBef>
              <a:spcAft>
                <a:spcPts val="0"/>
              </a:spcAft>
              <a:buClr>
                <a:schemeClr val="dk1"/>
              </a:buClr>
              <a:buSzPts val="1100"/>
              <a:buFont typeface="Arial"/>
              <a:buNone/>
            </a:pPr>
            <a:r>
              <a:rPr lang="it-IT" sz="1400"/>
              <a:t>senso di angoscia non lo dobbiate provare mai, ricordandovi ogni giorno che sulla</a:t>
            </a:r>
            <a:endParaRPr sz="1400"/>
          </a:p>
          <a:p>
            <a:pPr indent="0" lvl="0" marL="0" rtl="0" algn="l">
              <a:spcBef>
                <a:spcPts val="1000"/>
              </a:spcBef>
              <a:spcAft>
                <a:spcPts val="0"/>
              </a:spcAft>
              <a:buClr>
                <a:schemeClr val="dk1"/>
              </a:buClr>
              <a:buSzPts val="1100"/>
              <a:buFont typeface="Arial"/>
              <a:buNone/>
            </a:pPr>
            <a:r>
              <a:rPr lang="it-IT" sz="1400"/>
              <a:t>libertà bisogna vigilare, dando il proprio contributo alla vita politica.</a:t>
            </a:r>
            <a:endParaRPr sz="1400"/>
          </a:p>
          <a:p>
            <a:pPr indent="0" lvl="0" marL="0" rtl="0" algn="l">
              <a:spcBef>
                <a:spcPts val="1000"/>
              </a:spcBef>
              <a:spcAft>
                <a:spcPts val="0"/>
              </a:spcAft>
              <a:buNone/>
            </a:pPr>
            <a:r>
              <a:t/>
            </a:r>
            <a:endParaRPr sz="14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0"/>
          <p:cNvSpPr txBox="1"/>
          <p:nvPr>
            <p:ph idx="1" type="body"/>
          </p:nvPr>
        </p:nvSpPr>
        <p:spPr>
          <a:xfrm>
            <a:off x="2589200" y="1135425"/>
            <a:ext cx="8915400" cy="4775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it-IT"/>
              <a:t>                      </a:t>
            </a:r>
            <a:r>
              <a:rPr lang="it-IT" sz="2500"/>
              <a:t>  </a:t>
            </a:r>
            <a:r>
              <a:rPr b="1" lang="it-IT" sz="3900">
                <a:solidFill>
                  <a:srgbClr val="CC0000"/>
                </a:solidFill>
              </a:rPr>
              <a:t>GRAZIE PER L’ATTENZIONE</a:t>
            </a:r>
            <a:endParaRPr b="1" sz="3900">
              <a:solidFill>
                <a:srgbClr val="CC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0"/>
          <p:cNvSpPr txBox="1"/>
          <p:nvPr>
            <p:ph idx="1" type="body"/>
          </p:nvPr>
        </p:nvSpPr>
        <p:spPr>
          <a:xfrm>
            <a:off x="1341120" y="304800"/>
            <a:ext cx="10533888" cy="6400800"/>
          </a:xfrm>
          <a:prstGeom prst="rect">
            <a:avLst/>
          </a:prstGeom>
          <a:noFill/>
          <a:ln>
            <a:noFill/>
          </a:ln>
        </p:spPr>
        <p:txBody>
          <a:bodyPr anchorCtr="0" anchor="t" bIns="45700" lIns="91425" spcFirstLastPara="1" rIns="91425" wrap="square" tIns="45700">
            <a:noAutofit/>
          </a:bodyPr>
          <a:lstStyle/>
          <a:p>
            <a:pPr indent="-280035" lvl="0" marL="342900" rtl="0" algn="l">
              <a:lnSpc>
                <a:spcPct val="80000"/>
              </a:lnSpc>
              <a:spcBef>
                <a:spcPts val="0"/>
              </a:spcBef>
              <a:spcAft>
                <a:spcPts val="0"/>
              </a:spcAft>
              <a:buSzPts val="990"/>
              <a:buNone/>
            </a:pPr>
            <a:r>
              <a:t/>
            </a:r>
            <a:endParaRPr sz="989"/>
          </a:p>
          <a:p>
            <a:pPr indent="-342900" lvl="0" marL="342900" rtl="0" algn="l">
              <a:lnSpc>
                <a:spcPct val="80000"/>
              </a:lnSpc>
              <a:spcBef>
                <a:spcPts val="1000"/>
              </a:spcBef>
              <a:spcAft>
                <a:spcPts val="0"/>
              </a:spcAft>
              <a:buSzPts val="1430"/>
              <a:buChar char="🠶"/>
            </a:pPr>
            <a:r>
              <a:rPr lang="it-IT" sz="1430">
                <a:latin typeface="Times New Roman"/>
                <a:ea typeface="Times New Roman"/>
                <a:cs typeface="Times New Roman"/>
                <a:sym typeface="Times New Roman"/>
              </a:rPr>
              <a:t>6. Competenza in materia di cittadinanza </a:t>
            </a:r>
            <a:endParaRPr sz="1430">
              <a:latin typeface="Times New Roman"/>
              <a:ea typeface="Times New Roman"/>
              <a:cs typeface="Times New Roman"/>
              <a:sym typeface="Times New Roman"/>
            </a:endParaRPr>
          </a:p>
          <a:p>
            <a:pPr indent="-342900" lvl="0" marL="342900" rtl="0" algn="l">
              <a:lnSpc>
                <a:spcPct val="80000"/>
              </a:lnSpc>
              <a:spcBef>
                <a:spcPts val="1000"/>
              </a:spcBef>
              <a:spcAft>
                <a:spcPts val="0"/>
              </a:spcAft>
              <a:buSzPts val="1595"/>
              <a:buChar char="🠶"/>
            </a:pPr>
            <a:r>
              <a:rPr lang="it-IT" sz="1595">
                <a:latin typeface="Times New Roman"/>
                <a:ea typeface="Times New Roman"/>
                <a:cs typeface="Times New Roman"/>
                <a:sym typeface="Times New Roman"/>
              </a:rPr>
              <a:t>La competenza in materia di cittadinanza si riferisce alla capacità di agire da cittadini responsabili e di partecipare pienamente alla vita civica e sociale, in base alla comprensione delle strutture e dei concetti sociali, economici, giuridici e politici oltre che dell’evoluzione a livello globale e della sostenibilità. Conoscenze, abilità e atteggiamenti essenziali legati a tale competenza La competenza in materia di cittadinanza si fonda sulla conoscenza dei concetti e dei fenomeni di base riguardanti gli individui, i gruppi, le organizzazioni lavorative, la società, l’economia e la cultura. Essa presuppone la comprensione dei valori comuni dell’Europa, espressi nell’articolo 2 del trattato sull’Unione europea e nella Carta dei diritti fondamentali dell’Unione europea. Comprende la conoscenza delle vicende contemporanee nonché l’interpretazione critica dei principali eventi della storia nazionale, europea e mondiale. Abbraccia inoltre la conoscenza degli obiettivi, dei valori e delle politiche dei movimenti sociali e politici oltre che dei sistemi sostenibili, in particolare dei cambiamenti climatici e demografici a livello globale e delle relative cause. È essenziale la conoscenza dell’integrazione europea, unitamente alla consapevolezza della diversità e delle identità culturali in Europa e nel mondo. Vi rientra la comprensione delle dimensioni multiculturali e socioeconomiche delle società europee e del modo in cui l’identità culturale nazionale contribuisce all’identità europea. Per la competenza in materia di cittadinanza è indispensabile la capacità di impegnarsi efficacemente con gli altri per conseguire un interesse comune o pubblico, come lo sviluppo sostenibile della società. Ciò presuppone la capacità di pensiero critico e abilità integrate di risoluzione dei problemi, nonché la capacità di sviluppare argomenti e di partecipare in modo costruttivo alle attività della comunità, oltre che al processo decisionale a tutti i livelli, da quello locale e nazionale al livello europeo e internazionale. Presuppone anche la capacità di accedere ai mezzi di comunicazione sia tradizionali sia nuovi, di interpretarli criticamente e di interagire con essi, nonché di comprendere il ruolo e le funzioni dei media nelle società democratiche. Il rispetto dei diritti umani, base della democrazia, è il presupposto di un atteggiamento responsabile e costruttivo. La partecipazione costruttiva presuppone la disponibilità a partecipare a un processo decisionale democratico a tutti i livelli e alle attività civiche. Comprende il sostegno della diversità sociale e culturale, della parità di genere e della coesione sociale, di stili di vita sostenibili, della promozione di una cultura di pace e non violenza, nonché della disponibilità a rispettare la privacy degli altri e a essere responsabili in campo ambientale. L’interesse per gli sviluppi politici e socioeconomici, per le discipline umanistiche e per la comunicazione interculturale è indispensabile per la disponibilità sia a superare i pregiudizi sia a raggiungere compromessi ove necessario e a garantire giustizia ed equità sociali</a:t>
            </a:r>
            <a:endParaRPr/>
          </a:p>
          <a:p>
            <a:pPr indent="0" lvl="0" marL="0" rtl="0" algn="l">
              <a:lnSpc>
                <a:spcPct val="80000"/>
              </a:lnSpc>
              <a:spcBef>
                <a:spcPts val="1000"/>
              </a:spcBef>
              <a:spcAft>
                <a:spcPts val="0"/>
              </a:spcAft>
              <a:buSzPts val="1265"/>
              <a:buNone/>
            </a:pPr>
            <a:r>
              <a:t/>
            </a:r>
            <a:endParaRPr sz="1265">
              <a:latin typeface="Times New Roman"/>
              <a:ea typeface="Times New Roman"/>
              <a:cs typeface="Times New Roman"/>
              <a:sym typeface="Times New Roman"/>
            </a:endParaRPr>
          </a:p>
          <a:p>
            <a:pPr indent="-342900" lvl="0" marL="342900" rtl="0" algn="l">
              <a:lnSpc>
                <a:spcPct val="80000"/>
              </a:lnSpc>
              <a:spcBef>
                <a:spcPts val="1000"/>
              </a:spcBef>
              <a:spcAft>
                <a:spcPts val="0"/>
              </a:spcAft>
              <a:buSzPts val="1265"/>
              <a:buChar char="🠶"/>
            </a:pPr>
            <a:r>
              <a:rPr lang="it-IT" sz="1265">
                <a:latin typeface="Times New Roman"/>
                <a:ea typeface="Times New Roman"/>
                <a:cs typeface="Times New Roman"/>
                <a:sym typeface="Times New Roman"/>
              </a:rPr>
              <a:t>(Da «Gazzetta ufficiale dell’Unione europea»  4-06-2018)</a:t>
            </a:r>
            <a:endParaRPr sz="1265">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1"/>
          <p:cNvSpPr txBox="1"/>
          <p:nvPr>
            <p:ph idx="1" type="body"/>
          </p:nvPr>
        </p:nvSpPr>
        <p:spPr>
          <a:xfrm>
            <a:off x="2589212" y="1304544"/>
            <a:ext cx="8915400" cy="4606678"/>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800"/>
              <a:buChar char="🠶"/>
            </a:pPr>
            <a:r>
              <a:rPr lang="it-IT"/>
              <a:t>Il nuovo approdo all'educazione civica (2019) </a:t>
            </a:r>
            <a:endParaRPr/>
          </a:p>
          <a:p>
            <a:pPr indent="-342900" lvl="0" marL="342900" rtl="0" algn="l">
              <a:spcBef>
                <a:spcPts val="1000"/>
              </a:spcBef>
              <a:spcAft>
                <a:spcPts val="0"/>
              </a:spcAft>
              <a:buSzPts val="1800"/>
              <a:buChar char="🠶"/>
            </a:pPr>
            <a:r>
              <a:rPr lang="it-IT"/>
              <a:t>Legge n. 92 del 20 agosto 2019</a:t>
            </a:r>
            <a:endParaRPr/>
          </a:p>
          <a:p>
            <a:pPr indent="-342900" lvl="0" marL="342900" rtl="0" algn="l">
              <a:spcBef>
                <a:spcPts val="1000"/>
              </a:spcBef>
              <a:spcAft>
                <a:spcPts val="0"/>
              </a:spcAft>
              <a:buSzPts val="1800"/>
              <a:buChar char="🠶"/>
            </a:pPr>
            <a:r>
              <a:rPr lang="it-IT"/>
              <a:t> Art. 2, comma 3: "Le istituzioni scolastiche prevedono nel curricolo di istituto l'insegnamento trasversale dell'educazione civica, specificandone anche, per ciascun anno di corso, l'orario, che non puo' essere inferiore a 33 ore annue, da svolgersi nell'ambito del monte orario obbligatorio previsto dagli ordinamenti vigenti. Per raggiungere il predetto orario gli istituti scolastici possono avvalersi della quota di autonomia utile per modificare il curricolo"*. * Si ricorda che la quota di autonomia consente una variazione fino al 20% del curricolo e di ciascuna disciplina in tutto l’ordinamento, con l’eccezione del secondo biennio dei licei dove può arrivare al 30% .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2"/>
          <p:cNvSpPr txBox="1"/>
          <p:nvPr>
            <p:ph idx="1" type="body"/>
          </p:nvPr>
        </p:nvSpPr>
        <p:spPr>
          <a:xfrm>
            <a:off x="2589212" y="999744"/>
            <a:ext cx="8915400" cy="4911478"/>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0" lvl="0" marL="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it-IT"/>
              <a:t>Art. 2, comma 4: "Nelle scuole del primo ciclo, l'insegnamento trasversale dell'educazione civica è affidato, in contitolarita', a docenti sulla base del curricolo di cui al comma 3. Le istituzioni scolastiche utilizzano le risorse dell'organico dell'autonomia. Nelle scuole del secondo ciclo, l'insegnamento e' affidato ai docenti abilitati all'insegnamento delle discipline giuridiche ed economiche, ove disponibili nell'ambito dell'organico dell'autonomia".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3"/>
          <p:cNvSpPr txBox="1"/>
          <p:nvPr>
            <p:ph idx="1" type="body"/>
          </p:nvPr>
        </p:nvSpPr>
        <p:spPr>
          <a:xfrm>
            <a:off x="2589212" y="1267968"/>
            <a:ext cx="8915400" cy="4643254"/>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0" lvl="0" marL="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it-IT"/>
              <a:t>Art. 2, comma 5: "Per ciascuna classe è individuato, tra i docenti a cui e' affidato l'insegnamento dell'educazione civica, un docente con compiti di coordinamento". Art. 2, comma 6: "L'insegnamento trasversale dell'educazione civica è oggetto delle valutazioni periodiche e finali previste dal decreto legislativo 13 aprile 2017, n. 62, e dal regolamento D.P.R. 22 giugno 2009, n. 122. Il docente coordinatore formula la proposta di voto espresso in decimi, acquisendo elementi conoscitivi dai docenti a cui e' affidato l'insegnamento dell'educazione civica". Il nuovo approdo all'educazione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0" lvl="0" marL="0" rtl="0" algn="l">
              <a:spcBef>
                <a:spcPts val="1000"/>
              </a:spcBef>
              <a:spcAft>
                <a:spcPts val="0"/>
              </a:spcAft>
              <a:buSzPts val="1800"/>
              <a:buNone/>
            </a:pPr>
            <a:r>
              <a:rPr lang="it-IT"/>
              <a:t>      Obiettivi e temi </a:t>
            </a:r>
            <a:endParaRPr/>
          </a:p>
          <a:p>
            <a:pPr indent="-342900" lvl="0" marL="342900" rtl="0" algn="l">
              <a:spcBef>
                <a:spcPts val="1000"/>
              </a:spcBef>
              <a:spcAft>
                <a:spcPts val="0"/>
              </a:spcAft>
              <a:buSzPts val="1800"/>
              <a:buChar char="🠶"/>
            </a:pPr>
            <a:r>
              <a:rPr lang="it-IT"/>
              <a:t>Art. 1: "1. L'educazione civica contribuisce a formare cittadini responsabili e attivi e a promuovere la partecipazione piena e consapevole alla vita civica, culturale e sociale delle comunità, nel rispetto delle regole, dei diritti e dei doveri. 2. L'educazione civica sviluppa nelle istituzioni scolastiche la conoscenza della Costituzione italiana e delle istituzioni dell'Unione europea per sostanziare, in particolare, la condivisione e la promozione dei principi di legalità, cittadinanza attiva e digitale, sostenibilità ambientale e diritto alla salute e al benessere della persona"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5"/>
          <p:cNvSpPr txBox="1"/>
          <p:nvPr>
            <p:ph idx="1" type="body"/>
          </p:nvPr>
        </p:nvSpPr>
        <p:spPr>
          <a:xfrm>
            <a:off x="2284412" y="1389888"/>
            <a:ext cx="8915400" cy="3777622"/>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SzPts val="1665"/>
              <a:buNone/>
            </a:pPr>
            <a:r>
              <a:t/>
            </a:r>
            <a:endParaRPr sz="1665"/>
          </a:p>
          <a:p>
            <a:pPr indent="-342900" lvl="0" marL="342900" rtl="0" algn="l">
              <a:lnSpc>
                <a:spcPct val="80000"/>
              </a:lnSpc>
              <a:spcBef>
                <a:spcPts val="1000"/>
              </a:spcBef>
              <a:spcAft>
                <a:spcPts val="0"/>
              </a:spcAft>
              <a:buSzPts val="1665"/>
              <a:buChar char="🠶"/>
            </a:pPr>
            <a:r>
              <a:rPr lang="it-IT" sz="1665"/>
              <a:t> Obiettivi e temi </a:t>
            </a:r>
            <a:endParaRPr sz="1665"/>
          </a:p>
          <a:p>
            <a:pPr indent="-342900" lvl="0" marL="342900" rtl="0" algn="l">
              <a:lnSpc>
                <a:spcPct val="80000"/>
              </a:lnSpc>
              <a:spcBef>
                <a:spcPts val="1000"/>
              </a:spcBef>
              <a:spcAft>
                <a:spcPts val="0"/>
              </a:spcAft>
              <a:buSzPts val="1665"/>
              <a:buChar char="🠶"/>
            </a:pPr>
            <a:r>
              <a:rPr lang="it-IT" sz="1665"/>
              <a:t>a) Costituzione, istituzioni dello Stato italiano, dell'Unione europea e degli organismi internazionali; storia della bandiera e dell'inno nazionale; b) Agenda 2030 per lo sviluppo sostenibile, adottata dall'Assemblea generale delle Nazioni Unite il 25 settembre 2015; c) educazione alla cittadinanza digitale, secondo le disposizioni dell'articolo 5; d) elementi fondamentali di diritto, con particolare riguardo al diritto del lavoro; e) educazione ambientale, sviluppo eco-sostenibile e tutela del patrimonio ambientale, delle identita', delle produzioni e delle eccellenze territoriali e agroalimentari; f) educazione alla legalita' e al contrasto delle mafie; g) educazione al rispetto e alla valorizzazione del patrimonio culturale e dei beni pubblici comuni; h) formazione di base in materia di protezione civile. Nell'ambito dell'insegnamento trasversale dell'educazione civica sono altresì promosse l'educazione al volontariato e alla cittadinanza attiva. Tutte le azioni sono finalizzate ad alimentare e rafforzare il rispetto nei confronti delle persone, degli animali e della natura.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6"/>
          <p:cNvSpPr txBox="1"/>
          <p:nvPr>
            <p:ph idx="1" type="body"/>
          </p:nvPr>
        </p:nvSpPr>
        <p:spPr>
          <a:xfrm>
            <a:off x="2589212" y="1341120"/>
            <a:ext cx="8915400" cy="4570102"/>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1800"/>
              <a:buNone/>
            </a:pPr>
            <a:r>
              <a:t/>
            </a:r>
            <a:endParaRPr/>
          </a:p>
          <a:p>
            <a:pPr indent="0" lvl="0" marL="0" rtl="0" algn="l">
              <a:spcBef>
                <a:spcPts val="1000"/>
              </a:spcBef>
              <a:spcAft>
                <a:spcPts val="0"/>
              </a:spcAft>
              <a:buSzPts val="1800"/>
              <a:buNone/>
            </a:pPr>
            <a:r>
              <a:rPr lang="it-IT"/>
              <a:t> </a:t>
            </a:r>
            <a:endParaRPr/>
          </a:p>
          <a:p>
            <a:pPr indent="-342900" lvl="0" marL="342900" rtl="0" algn="l">
              <a:spcBef>
                <a:spcPts val="1000"/>
              </a:spcBef>
              <a:spcAft>
                <a:spcPts val="0"/>
              </a:spcAft>
              <a:buSzPts val="1800"/>
              <a:buChar char="🠶"/>
            </a:pPr>
            <a:r>
              <a:rPr lang="it-IT"/>
              <a:t>Caratteri Insegnamento trasversale: coinvolgimento di tutte le discipline del curricolo Cittadinanza consapevole attraverso due leve: </a:t>
            </a:r>
            <a:endParaRPr/>
          </a:p>
          <a:p>
            <a:pPr indent="-342900" lvl="0" marL="342900" rtl="0" algn="l">
              <a:spcBef>
                <a:spcPts val="1000"/>
              </a:spcBef>
              <a:spcAft>
                <a:spcPts val="0"/>
              </a:spcAft>
              <a:buSzPts val="1800"/>
              <a:buChar char="🠶"/>
            </a:pPr>
            <a:r>
              <a:rPr lang="it-IT"/>
              <a:t>●A) La promozione dell'educazione alla cittadinanza come esercizio concreto nella quotidianità della vita scolastica </a:t>
            </a:r>
            <a:endParaRPr/>
          </a:p>
          <a:p>
            <a:pPr indent="-342900" lvl="0" marL="342900" rtl="0" algn="l">
              <a:spcBef>
                <a:spcPts val="1000"/>
              </a:spcBef>
              <a:spcAft>
                <a:spcPts val="0"/>
              </a:spcAft>
              <a:buSzPts val="1800"/>
              <a:buChar char="🠶"/>
            </a:pPr>
            <a:r>
              <a:rPr lang="it-IT"/>
              <a:t>●B) La revisione del curricolo e coordinamento dei progetti delle «educazioni»</a:t>
            </a:r>
            <a:endParaRPr/>
          </a:p>
          <a:p>
            <a:pPr indent="-342900" lvl="0" marL="342900" rtl="0" algn="l">
              <a:spcBef>
                <a:spcPts val="1000"/>
              </a:spcBef>
              <a:spcAft>
                <a:spcPts val="0"/>
              </a:spcAft>
              <a:buSzPts val="1800"/>
              <a:buChar char="🠶"/>
            </a:pPr>
            <a:r>
              <a:rPr lang="it-IT"/>
              <a:t> ●Inoltre: revisione del curricolo e inserimento coordinato dei contenuti previsti dalla legge; interconnessione tra l'educazione civica e le educazioni definite al comma 2, dell'articolo 3 della Legge non del tutto riconducibili a specifiche discipline (educazione stradale, alla salute e al benessere, al volontariato e alla cittadinanza attiva).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ilo">
  <a:themeElements>
    <a:clrScheme name="Wisp">
      <a:dk1>
        <a:srgbClr val="000000"/>
      </a:dk1>
      <a:lt1>
        <a:srgbClr val="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