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3" r:id="rId10"/>
    <p:sldId id="268" r:id="rId11"/>
    <p:sldId id="267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38710-1E85-466D-8E98-65DD35825180}" type="datetimeFigureOut">
              <a:rPr lang="it-IT" smtClean="0"/>
              <a:t>09/02/2021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937BC-D40D-4DA2-8A3A-D1DF19295E9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9751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66E019-CFFD-4598-99E7-0C4CE736D447}" type="datetime1">
              <a:rPr lang="it-IT" smtClean="0"/>
              <a:t>09/02/2021</a:t>
            </a:fld>
            <a:endParaRPr lang="it-IT" dirty="0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8BCC45-9E59-4969-99C3-0744A87314C7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73A7-7180-454E-AB24-9CF7C444F860}" type="datetime1">
              <a:rPr lang="it-IT" smtClean="0"/>
              <a:t>09/02/2021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B6A3-01C8-4E29-BB95-D2D6BE7765DD}" type="datetime1">
              <a:rPr lang="it-IT" smtClean="0"/>
              <a:t>09/02/2021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F7826-1872-4A5E-AC83-3CD85C0962CF}" type="datetime1">
              <a:rPr lang="it-IT" smtClean="0"/>
              <a:t>09/02/2021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C6EC-86B1-478D-9851-33212AD12088}" type="datetime1">
              <a:rPr lang="it-IT" smtClean="0"/>
              <a:t>09/02/2021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E31-A287-4A67-A045-12778B671012}" type="datetime1">
              <a:rPr lang="it-IT" smtClean="0"/>
              <a:t>09/02/2021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F066-A4D9-4AF4-A7DD-0C575B67C271}" type="datetime1">
              <a:rPr lang="it-IT" smtClean="0"/>
              <a:t>09/02/2021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‹N›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C2921-5CCC-4D48-8274-CB0C1DB3120D}" type="datetime1">
              <a:rPr lang="it-IT" smtClean="0"/>
              <a:t>09/02/2021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6592-9324-4526-AB8E-E4D0E268D3F2}" type="datetime1">
              <a:rPr lang="it-IT" smtClean="0"/>
              <a:t>09/02/2021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4306154-B3D1-4482-9CFB-F4CBAD88F72C}" type="datetime1">
              <a:rPr lang="it-IT" smtClean="0"/>
              <a:t>09/02/2021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‹N›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FCA05B-156A-4A9F-A4A6-A8F567A1448D}" type="datetime1">
              <a:rPr lang="it-IT" smtClean="0"/>
              <a:t>09/02/2021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8BCC45-9E59-4969-99C3-0744A87314C7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71E5C4-D87F-4A2F-9114-FD7B4ABA5C58}" type="datetime1">
              <a:rPr lang="it-IT" smtClean="0"/>
              <a:t>09/02/2021</a:t>
            </a:fld>
            <a:endParaRPr lang="it-IT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8BCC45-9E59-4969-99C3-0744A87314C7}" type="slidenum">
              <a:rPr lang="it-IT" smtClean="0"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2057400"/>
          </a:xfrm>
        </p:spPr>
        <p:txBody>
          <a:bodyPr/>
          <a:lstStyle/>
          <a:p>
            <a:r>
              <a:rPr lang="it-IT" dirty="0" smtClean="0"/>
              <a:t>AMBITO  18</a:t>
            </a:r>
            <a:br>
              <a:rPr lang="it-IT" dirty="0" smtClean="0"/>
            </a:br>
            <a:r>
              <a:rPr lang="it-IT" sz="2800" dirty="0" smtClean="0"/>
              <a:t>IC Goldoni Martellago 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it-IT" sz="1600" dirty="0" smtClean="0"/>
              <a:t>FORMAZIONE DEI DOCENTI REFERENTI</a:t>
            </a:r>
          </a:p>
          <a:p>
            <a:r>
              <a:rPr lang="it-IT" sz="1600" b="1" dirty="0" smtClean="0"/>
              <a:t>EDUCAZIONE CIVICA</a:t>
            </a:r>
          </a:p>
          <a:p>
            <a:r>
              <a:rPr lang="it-IT" sz="1600" b="1" dirty="0" smtClean="0"/>
              <a:t>PRIMO CICLO</a:t>
            </a:r>
          </a:p>
          <a:p>
            <a:endParaRPr lang="it-IT" sz="1600" dirty="0"/>
          </a:p>
          <a:p>
            <a:r>
              <a:rPr lang="it-IT" sz="1600" b="1" dirty="0" smtClean="0"/>
              <a:t>LEZIONE N. 6  </a:t>
            </a:r>
            <a:endParaRPr lang="it-IT" sz="16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Educazione Civica prof. Poli E.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6304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strumenti per  </a:t>
            </a:r>
            <a:r>
              <a:rPr lang="it-IT" b="1" dirty="0" smtClean="0"/>
              <a:t>valutare </a:t>
            </a:r>
            <a:r>
              <a:rPr lang="it-IT" b="1" dirty="0"/>
              <a:t>le </a:t>
            </a:r>
            <a:r>
              <a:rPr lang="it-IT" b="1" dirty="0" smtClean="0"/>
              <a:t>competenze </a:t>
            </a:r>
            <a:endParaRPr lang="it-IT" b="1" dirty="0"/>
          </a:p>
          <a:p>
            <a:endParaRPr lang="it-IT" b="1" dirty="0"/>
          </a:p>
          <a:p>
            <a:pPr marL="109728" indent="0">
              <a:buNone/>
            </a:pPr>
            <a:r>
              <a:rPr lang="it-IT" b="1" dirty="0" smtClean="0"/>
              <a:t>  Si </a:t>
            </a:r>
            <a:r>
              <a:rPr lang="it-IT" b="1" dirty="0"/>
              <a:t>distinguono in :</a:t>
            </a:r>
          </a:p>
          <a:p>
            <a:endParaRPr lang="it-IT" b="1" dirty="0"/>
          </a:p>
          <a:p>
            <a:r>
              <a:rPr lang="it-IT" b="1" dirty="0"/>
              <a:t>A)  RUBRICA DI PROCESSO </a:t>
            </a:r>
          </a:p>
          <a:p>
            <a:pPr marL="109728" indent="0">
              <a:buNone/>
            </a:pPr>
            <a:r>
              <a:rPr lang="it-IT" b="1" dirty="0" smtClean="0"/>
              <a:t>  </a:t>
            </a:r>
            <a:r>
              <a:rPr lang="it-IT" i="1" dirty="0"/>
              <a:t>valuta la competenza agita in situazione</a:t>
            </a:r>
          </a:p>
          <a:p>
            <a:endParaRPr lang="it-IT" b="1" dirty="0"/>
          </a:p>
          <a:p>
            <a:r>
              <a:rPr lang="it-IT" b="1" dirty="0"/>
              <a:t>B)  RUBRICA DI PRODOTTO</a:t>
            </a:r>
          </a:p>
          <a:p>
            <a:pPr marL="109728" indent="0">
              <a:buNone/>
            </a:pPr>
            <a:r>
              <a:rPr lang="it-IT" sz="2000" i="1" dirty="0" smtClean="0"/>
              <a:t> Valuta </a:t>
            </a:r>
            <a:r>
              <a:rPr lang="it-IT" sz="2000" i="1" dirty="0"/>
              <a:t>il risultato dell’agire competente in termini di elaborato</a:t>
            </a:r>
            <a:endParaRPr lang="it-IT" sz="2000" b="1" i="1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10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LE  RUBRICHE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2460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876537"/>
              </p:ext>
            </p:extLst>
          </p:nvPr>
        </p:nvGraphicFramePr>
        <p:xfrm>
          <a:off x="457200" y="1481138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OGGETTI       VALUTABILI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STRUMENTI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La prestazione (il saper agire in situazione)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durante lo svolgimento di compiti di realtà</a:t>
                      </a:r>
                    </a:p>
                    <a:p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b="1" dirty="0" smtClean="0"/>
                    </a:p>
                    <a:p>
                      <a:r>
                        <a:rPr lang="it-IT" b="1" dirty="0" smtClean="0"/>
                        <a:t>Rubrica di processo </a:t>
                      </a:r>
                      <a:r>
                        <a:rPr lang="it-IT" dirty="0" smtClean="0"/>
                        <a:t>che descrive il saper agire competente durante lo </a:t>
                      </a:r>
                      <a:r>
                        <a:rPr lang="it-IT" b="1" dirty="0" smtClean="0"/>
                        <a:t>svolgimento</a:t>
                      </a:r>
                      <a:r>
                        <a:rPr lang="it-IT" dirty="0" smtClean="0"/>
                        <a:t> del compito di realtà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Il prodotto elaborato (intermedio o finale) del compito di realtà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Rubrica di prodotto </a:t>
                      </a:r>
                      <a:r>
                        <a:rPr lang="it-IT" dirty="0" smtClean="0"/>
                        <a:t>che valuta il risultato dell’agire competente in termini di applicazione, di </a:t>
                      </a:r>
                      <a:r>
                        <a:rPr lang="it-IT" dirty="0" err="1" smtClean="0"/>
                        <a:t>saperi</a:t>
                      </a:r>
                      <a:r>
                        <a:rPr lang="it-IT" dirty="0" smtClean="0"/>
                        <a:t> </a:t>
                      </a:r>
                    </a:p>
                    <a:p>
                      <a:r>
                        <a:rPr lang="it-IT" dirty="0" smtClean="0"/>
                        <a:t>e strategie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Esposizione individuale su una traccia guidata finalizzata a far emergere il livello di consapevolezza metacognitiva del soggetto discente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Rubrica metacognitiva </a:t>
                      </a:r>
                      <a:r>
                        <a:rPr lang="it-IT" dirty="0" smtClean="0"/>
                        <a:t>che descrive la capacità di ricostruire il percorso svolto in termini di modalità, contenuti, strategie, valutazione della propria prestazione e del percorso stesso, coinvolgimento personale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11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dirty="0" smtClean="0"/>
              <a:t>RUBRICHE   E   VALUTAZIONE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093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          PER   VALUTARE  LE UNITA’ DI APPRENDIMENTO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                               AZIONI PRELIMINARI 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    descrizione </a:t>
            </a:r>
            <a:r>
              <a:rPr lang="it-IT" dirty="0"/>
              <a:t>del percorso formativo in termini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di   competenze</a:t>
            </a:r>
            <a:r>
              <a:rPr lang="it-IT" dirty="0"/>
              <a:t>, abilità e </a:t>
            </a:r>
            <a:r>
              <a:rPr lang="it-IT" dirty="0" smtClean="0"/>
              <a:t>conoscenze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   la </a:t>
            </a:r>
            <a:r>
              <a:rPr lang="it-IT" dirty="0"/>
              <a:t>descrizione dei risultati di </a:t>
            </a:r>
            <a:r>
              <a:rPr lang="it-IT" dirty="0" smtClean="0"/>
              <a:t>apprendimento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   esplicitate </a:t>
            </a:r>
            <a:r>
              <a:rPr lang="it-IT" dirty="0"/>
              <a:t>le “evidenze”, </a:t>
            </a:r>
            <a:r>
              <a:rPr lang="it-IT" dirty="0" smtClean="0"/>
              <a:t>ovvero </a:t>
            </a:r>
            <a:r>
              <a:rPr lang="it-IT" dirty="0"/>
              <a:t>le categorie di </a:t>
            </a:r>
            <a:r>
              <a:rPr lang="it-IT" dirty="0" smtClean="0"/>
              <a:t>  performance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Educazione Civica prof. Poli E.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2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   Rilevazione degli apprendimenti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7644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  L’</a:t>
            </a:r>
            <a:r>
              <a:rPr lang="it-IT" dirty="0" err="1" smtClean="0"/>
              <a:t>U.d.A</a:t>
            </a:r>
            <a:r>
              <a:rPr lang="it-IT" dirty="0" smtClean="0"/>
              <a:t> </a:t>
            </a:r>
            <a:r>
              <a:rPr lang="it-IT" dirty="0"/>
              <a:t>è un percorso formativo finalizzato a promuovere </a:t>
            </a:r>
            <a:r>
              <a:rPr lang="it-IT" dirty="0" smtClean="0"/>
              <a:t>   e </a:t>
            </a:r>
            <a:r>
              <a:rPr lang="it-IT" dirty="0"/>
              <a:t>sviluppare competenze, </a:t>
            </a:r>
          </a:p>
          <a:p>
            <a:endParaRPr lang="it-IT" dirty="0" smtClean="0"/>
          </a:p>
          <a:p>
            <a:r>
              <a:rPr lang="it-IT" dirty="0" smtClean="0"/>
              <a:t>Si  verifica </a:t>
            </a:r>
            <a:r>
              <a:rPr lang="it-IT" dirty="0"/>
              <a:t>tramite i </a:t>
            </a:r>
            <a:r>
              <a:rPr lang="it-IT" b="1" dirty="0"/>
              <a:t>compiti di realtà </a:t>
            </a:r>
            <a:r>
              <a:rPr lang="it-IT" dirty="0"/>
              <a:t>e </a:t>
            </a:r>
            <a:r>
              <a:rPr lang="it-IT" dirty="0" smtClean="0"/>
              <a:t> </a:t>
            </a:r>
            <a:r>
              <a:rPr lang="it-IT" dirty="0"/>
              <a:t>prodotti 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Si  valuta </a:t>
            </a:r>
            <a:r>
              <a:rPr lang="it-IT" dirty="0"/>
              <a:t>mediante </a:t>
            </a:r>
            <a:r>
              <a:rPr lang="it-IT" b="1" dirty="0"/>
              <a:t>rubriche</a:t>
            </a:r>
            <a:r>
              <a:rPr lang="it-IT" b="1" dirty="0" smtClean="0"/>
              <a:t>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Le competenze, però, possono essere verificate anche tramite delle </a:t>
            </a:r>
            <a:r>
              <a:rPr lang="it-IT" b="1" dirty="0"/>
              <a:t>prove di competenza</a:t>
            </a:r>
            <a:r>
              <a:rPr lang="it-IT" dirty="0"/>
              <a:t>, anche dette </a:t>
            </a:r>
            <a:r>
              <a:rPr lang="it-IT" b="1" dirty="0"/>
              <a:t>prove </a:t>
            </a:r>
            <a:r>
              <a:rPr lang="it-IT" b="1" dirty="0" smtClean="0"/>
              <a:t>esperte</a:t>
            </a:r>
            <a:endParaRPr lang="it-IT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3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             Valutare  le </a:t>
            </a:r>
            <a:br>
              <a:rPr lang="it-IT" dirty="0" smtClean="0"/>
            </a:br>
            <a:r>
              <a:rPr lang="it-IT" dirty="0"/>
              <a:t> </a:t>
            </a:r>
            <a:r>
              <a:rPr lang="it-IT" dirty="0" smtClean="0"/>
              <a:t>       Unità di Apprendimento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9782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sz="2600" b="1" dirty="0" smtClean="0"/>
              <a:t>Le  prove esperte</a:t>
            </a:r>
          </a:p>
          <a:p>
            <a:pPr marL="0" indent="0">
              <a:buNone/>
            </a:pP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 prove </a:t>
            </a:r>
            <a:r>
              <a:rPr lang="it-IT" dirty="0"/>
              <a:t>di verifica che non si limitano a misurare </a:t>
            </a:r>
            <a:r>
              <a:rPr lang="it-IT" dirty="0" smtClean="0"/>
              <a:t>      conoscenze </a:t>
            </a:r>
            <a:r>
              <a:rPr lang="it-IT" dirty="0"/>
              <a:t>ed </a:t>
            </a:r>
            <a:r>
              <a:rPr lang="it-IT" dirty="0" smtClean="0"/>
              <a:t>abilità</a:t>
            </a:r>
          </a:p>
          <a:p>
            <a:endParaRPr lang="it-IT" dirty="0"/>
          </a:p>
          <a:p>
            <a:r>
              <a:rPr lang="it-IT" dirty="0" smtClean="0"/>
              <a:t> ma </a:t>
            </a:r>
            <a:r>
              <a:rPr lang="it-IT" dirty="0"/>
              <a:t>le capacità dell’allievo di risolvere problemi </a:t>
            </a:r>
            <a:r>
              <a:rPr lang="it-IT" dirty="0" smtClean="0"/>
              <a:t>aperti, di argomentare, interpretare, analizzare, produrre</a:t>
            </a:r>
          </a:p>
          <a:p>
            <a:pPr marL="0" indent="0">
              <a:buNone/>
            </a:pPr>
            <a:endParaRPr lang="it-IT" dirty="0"/>
          </a:p>
          <a:p>
            <a:pPr marL="0" lvl="0" indent="0">
              <a:buNone/>
            </a:pP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4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Valutare le</a:t>
            </a:r>
            <a:br>
              <a:rPr lang="it-IT" dirty="0" smtClean="0"/>
            </a:br>
            <a:r>
              <a:rPr lang="it-IT" dirty="0" smtClean="0"/>
              <a:t> Unità di Apprendimento</a:t>
            </a: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322974" y="1988840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1543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   L’UDA  si può concludere </a:t>
            </a:r>
            <a:r>
              <a:rPr lang="it-IT" dirty="0"/>
              <a:t>con una </a:t>
            </a:r>
            <a:r>
              <a:rPr lang="it-IT" b="1" dirty="0"/>
              <a:t>prova </a:t>
            </a:r>
            <a:r>
              <a:rPr lang="it-IT" b="1" dirty="0" smtClean="0"/>
              <a:t>esperta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</a:t>
            </a:r>
            <a:r>
              <a:rPr lang="it-IT" dirty="0"/>
              <a:t> </a:t>
            </a:r>
            <a:r>
              <a:rPr lang="it-IT" dirty="0" smtClean="0"/>
              <a:t> per valutare </a:t>
            </a:r>
            <a:r>
              <a:rPr lang="it-IT" dirty="0"/>
              <a:t>i livelli di una </a:t>
            </a:r>
            <a:r>
              <a:rPr lang="it-IT" dirty="0" smtClean="0"/>
              <a:t>competenza raggiunta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                             che potrà essere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una </a:t>
            </a:r>
            <a:r>
              <a:rPr lang="it-IT" dirty="0"/>
              <a:t>verifica </a:t>
            </a:r>
            <a:r>
              <a:rPr lang="it-IT" dirty="0" smtClean="0"/>
              <a:t>scritta, orale, video ,progetto, articolo </a:t>
            </a:r>
          </a:p>
          <a:p>
            <a:pPr marL="0" indent="0">
              <a:buNone/>
            </a:pPr>
            <a:r>
              <a:rPr lang="it-IT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costruite per  mobilitare le </a:t>
            </a:r>
            <a:r>
              <a:rPr lang="it-IT" dirty="0"/>
              <a:t>capacità dell’allievo di risolvere problemi </a:t>
            </a:r>
            <a:endParaRPr lang="it-IT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siano </a:t>
            </a:r>
            <a:r>
              <a:rPr lang="it-IT" dirty="0"/>
              <a:t>mobilitati processi cognitivi quali l’argomentare, il rielaborare, l’analizzare, il confrontare, l’inferire, il ragionare su dinamiche di </a:t>
            </a:r>
            <a:r>
              <a:rPr lang="it-IT" dirty="0" smtClean="0"/>
              <a:t>causa/effetto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5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Valutare l’Unità di apprendimento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383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468642"/>
              </p:ext>
            </p:extLst>
          </p:nvPr>
        </p:nvGraphicFramePr>
        <p:xfrm>
          <a:off x="457200" y="1481138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TIPO DI PROVA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SCALE DI VALUTAZION</a:t>
                      </a:r>
                      <a:r>
                        <a:rPr lang="it-IT" baseline="0" dirty="0" smtClean="0"/>
                        <a:t>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PROVE TRADIZIONALI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Le</a:t>
                      </a:r>
                      <a:r>
                        <a:rPr lang="it-IT" baseline="0" dirty="0" smtClean="0"/>
                        <a:t> prove strutturate, </a:t>
                      </a:r>
                    </a:p>
                    <a:p>
                      <a:r>
                        <a:rPr lang="it-IT" baseline="0" dirty="0" smtClean="0"/>
                        <a:t>semi-strutturate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Scala decimale: rapporto n. di domande e risposte esatte.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Scala decimale con supporto di griglie</a:t>
                      </a:r>
                    </a:p>
                    <a:p>
                      <a:r>
                        <a:rPr lang="it-IT" dirty="0" smtClean="0"/>
                        <a:t>(descrittori)</a:t>
                      </a:r>
                      <a:r>
                        <a:rPr lang="it-IT" baseline="0" dirty="0" smtClean="0"/>
                        <a:t>  : punteggi graduati in rapporto ai descrittori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759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PROVE AUTENTICHE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Prove di realtà e prove</a:t>
                      </a:r>
                      <a:r>
                        <a:rPr lang="it-IT" baseline="0" dirty="0" smtClean="0"/>
                        <a:t> di competenza</a:t>
                      </a:r>
                    </a:p>
                    <a:p>
                      <a:r>
                        <a:rPr lang="it-IT" baseline="0" dirty="0" smtClean="0"/>
                        <a:t>Prove esperte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Scala qualitativa a livelli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Si raccolgono le evidenze</a:t>
                      </a:r>
                      <a:r>
                        <a:rPr lang="it-IT" baseline="0" dirty="0" smtClean="0"/>
                        <a:t> di ciò che lo studente sa fare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PROVE AUTENTICHE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Valutazione PRIMO CICLO</a:t>
                      </a:r>
                    </a:p>
                    <a:p>
                      <a:r>
                        <a:rPr lang="it-IT" smtClean="0"/>
                        <a:t>Descrittori-giudizi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6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dirty="0" smtClean="0"/>
              <a:t>           la valutazione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2894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                  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IL </a:t>
            </a:r>
            <a:r>
              <a:rPr lang="it-IT" dirty="0"/>
              <a:t>DIARIO DI </a:t>
            </a:r>
            <a:r>
              <a:rPr lang="it-IT" dirty="0" smtClean="0"/>
              <a:t>BORDO</a:t>
            </a:r>
          </a:p>
          <a:p>
            <a:pPr marL="109728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una traccia da consegnare agli studenti per guidarli nella ricostruzione della loro esperienza.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Può essere integrata o sostituita da una griglia di autovalutazione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</a:t>
            </a:r>
            <a:r>
              <a:rPr lang="it-IT" dirty="0" err="1"/>
              <a:t>Checklist</a:t>
            </a:r>
            <a:r>
              <a:rPr lang="it-IT" dirty="0"/>
              <a:t> di autovalutazione che lo studente </a:t>
            </a:r>
            <a:r>
              <a:rPr lang="it-IT" dirty="0" smtClean="0"/>
              <a:t>segue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7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   Autovalutazione dello Studente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1411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È una griglia composta di evidenze/criteri valutativi delle competenze chiave </a:t>
            </a:r>
            <a:r>
              <a:rPr lang="it-IT" dirty="0" smtClean="0"/>
              <a:t>mirate.</a:t>
            </a:r>
          </a:p>
          <a:p>
            <a:endParaRPr lang="it-IT" dirty="0" smtClean="0"/>
          </a:p>
          <a:p>
            <a:r>
              <a:rPr lang="it-IT" dirty="0" smtClean="0"/>
              <a:t>E’ UTILE QUANDO SI OSSERVA PER VALUTARE</a:t>
            </a:r>
          </a:p>
          <a:p>
            <a:endParaRPr lang="it-IT" dirty="0"/>
          </a:p>
          <a:p>
            <a:r>
              <a:rPr lang="it-IT" dirty="0" smtClean="0"/>
              <a:t>valutazione </a:t>
            </a:r>
            <a:r>
              <a:rPr lang="it-IT" dirty="0"/>
              <a:t>formativa in itinere in varie </a:t>
            </a:r>
            <a:r>
              <a:rPr lang="it-IT" dirty="0" smtClean="0"/>
              <a:t>situazioni</a:t>
            </a:r>
          </a:p>
          <a:p>
            <a:endParaRPr lang="it-IT" dirty="0"/>
          </a:p>
          <a:p>
            <a:r>
              <a:rPr lang="it-IT" dirty="0" smtClean="0"/>
              <a:t>Ma in particolare: lavori </a:t>
            </a:r>
            <a:r>
              <a:rPr lang="it-IT" dirty="0"/>
              <a:t>di gruppo e individuali, produzione di elaborati, prove di verifica, interrogazioni, discussioni, osservazioni sistematiche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8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       Le griglie di osservazione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5990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LE FASI PROCEDURALI PER LE RUBRICHE 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presentare </a:t>
            </a:r>
            <a:r>
              <a:rPr lang="it-IT" dirty="0"/>
              <a:t>gli indicatori delle competenze da </a:t>
            </a:r>
            <a:r>
              <a:rPr lang="it-IT" dirty="0" smtClean="0"/>
              <a:t>valutare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una descrizione standard delle evidenze di cui si </a:t>
            </a:r>
            <a:r>
              <a:rPr lang="it-IT" dirty="0" smtClean="0"/>
              <a:t>compone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 serie </a:t>
            </a:r>
            <a:r>
              <a:rPr lang="it-IT" dirty="0"/>
              <a:t>graduata di descrittori </a:t>
            </a:r>
            <a:r>
              <a:rPr lang="it-IT" dirty="0" smtClean="0"/>
              <a:t>che </a:t>
            </a:r>
            <a:r>
              <a:rPr lang="it-IT" dirty="0"/>
              <a:t>indica i livelli di </a:t>
            </a:r>
            <a:r>
              <a:rPr lang="it-IT" dirty="0" smtClean="0"/>
              <a:t> padronanza </a:t>
            </a:r>
          </a:p>
          <a:p>
            <a:pPr marL="0" indent="0">
              <a:buNone/>
            </a:pPr>
            <a:r>
              <a:rPr lang="it-IT" dirty="0" smtClean="0"/>
              <a:t>      </a:t>
            </a:r>
          </a:p>
          <a:p>
            <a:pPr marL="0" indent="0">
              <a:buNone/>
            </a:pPr>
            <a:r>
              <a:rPr lang="it-IT" dirty="0" smtClean="0"/>
              <a:t>ESEMPIO  di livelli :  D </a:t>
            </a:r>
            <a:r>
              <a:rPr lang="it-IT" dirty="0"/>
              <a:t>- iniziale, C - base,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B </a:t>
            </a:r>
            <a:r>
              <a:rPr lang="it-IT" dirty="0"/>
              <a:t>- </a:t>
            </a:r>
            <a:r>
              <a:rPr lang="it-IT" dirty="0" smtClean="0"/>
              <a:t>intermedio,  A </a:t>
            </a:r>
            <a:r>
              <a:rPr lang="it-IT" dirty="0"/>
              <a:t>- </a:t>
            </a:r>
            <a:r>
              <a:rPr lang="it-IT" dirty="0" smtClean="0"/>
              <a:t>avanzato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Educazione Civica prof. Poli E.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C45-9E59-4969-99C3-0744A87314C7}" type="slidenum">
              <a:rPr lang="it-IT" smtClean="0"/>
              <a:t>9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Elementi per costruire le rubriche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1233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288</TotalTime>
  <Words>702</Words>
  <Application>Microsoft Office PowerPoint</Application>
  <PresentationFormat>Presentazione su schermo (4:3)</PresentationFormat>
  <Paragraphs>145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Calibri</vt:lpstr>
      <vt:lpstr>Lucida Sans Unicode</vt:lpstr>
      <vt:lpstr>Verdana</vt:lpstr>
      <vt:lpstr>Wingdings</vt:lpstr>
      <vt:lpstr>Wingdings 2</vt:lpstr>
      <vt:lpstr>Wingdings 3</vt:lpstr>
      <vt:lpstr>Viale</vt:lpstr>
      <vt:lpstr>AMBITO  18 IC Goldoni Martellago </vt:lpstr>
      <vt:lpstr>    Rilevazione degli apprendimenti</vt:lpstr>
      <vt:lpstr>              Valutare  le          Unità di Apprendimento</vt:lpstr>
      <vt:lpstr>Valutare le  Unità di Apprendimento</vt:lpstr>
      <vt:lpstr>Valutare l’Unità di apprendimento</vt:lpstr>
      <vt:lpstr>            la valutazione</vt:lpstr>
      <vt:lpstr>    Autovalutazione dello Studente </vt:lpstr>
      <vt:lpstr>       Le griglie di osservazione</vt:lpstr>
      <vt:lpstr>Elementi per costruire le rubriche</vt:lpstr>
      <vt:lpstr>             LE  RUBRICHE </vt:lpstr>
      <vt:lpstr> RUBRICHE   E   VALUTAZIONE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AMBITO  15</dc:title>
  <dc:creator>anna durigon</dc:creator>
  <cp:lastModifiedBy>gabriele panighello</cp:lastModifiedBy>
  <cp:revision>20</cp:revision>
  <dcterms:created xsi:type="dcterms:W3CDTF">2020-12-16T21:39:53Z</dcterms:created>
  <dcterms:modified xsi:type="dcterms:W3CDTF">2021-02-09T15:55:34Z</dcterms:modified>
</cp:coreProperties>
</file>