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2" r:id="rId3"/>
    <p:sldId id="263" r:id="rId4"/>
    <p:sldId id="265" r:id="rId5"/>
    <p:sldId id="267" r:id="rId6"/>
    <p:sldId id="268" r:id="rId7"/>
    <p:sldId id="266" r:id="rId8"/>
    <p:sldId id="257" r:id="rId9"/>
    <p:sldId id="258" r:id="rId10"/>
    <p:sldId id="259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C68A9-B9BD-4B6F-939C-0475D9299562}" type="datetimeFigureOut">
              <a:rPr lang="it-IT" smtClean="0"/>
              <a:t>01/03/2021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1AAC6-D988-43D3-BD44-E6E5C702216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763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938C-C2C5-428F-9B0C-32D2C294D2FF}" type="datetime1">
              <a:rPr lang="it-IT" smtClean="0"/>
              <a:t>01/03/2021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531F-416D-4763-A13A-A3D66D748E9E}" type="datetime1">
              <a:rPr lang="it-IT" smtClean="0"/>
              <a:t>01/03/2021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2A44-B521-4BAD-812B-DFC250D79C13}" type="datetime1">
              <a:rPr lang="it-IT" smtClean="0"/>
              <a:t>01/03/2021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4247F-883E-4105-BEAD-11036100CC8E}" type="datetime1">
              <a:rPr lang="it-IT" smtClean="0"/>
              <a:t>01/03/2021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626C1-E5C3-446C-B4A0-22C5EE9BDC8A}" type="datetime1">
              <a:rPr lang="it-IT" smtClean="0"/>
              <a:t>01/03/2021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50A80-140F-46BD-9F81-E17C4BD2ECE5}" type="datetime1">
              <a:rPr lang="it-IT" smtClean="0"/>
              <a:t>01/03/2021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26C58-85A6-44EC-8CD6-8B7448C79CE8}" type="datetime1">
              <a:rPr lang="it-IT" smtClean="0"/>
              <a:t>01/03/2021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EC5B-4999-4F7B-B615-BF9139480BBB}" type="datetime1">
              <a:rPr lang="it-IT" smtClean="0"/>
              <a:t>01/03/2021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3B904-370B-4382-ABFE-19416DA5FDAD}" type="datetime1">
              <a:rPr lang="it-IT" smtClean="0"/>
              <a:t>01/03/2021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25C3-6216-480C-886A-8AB381FF3D3A}" type="datetime1">
              <a:rPr lang="it-IT" smtClean="0"/>
              <a:t>01/03/2021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7926-7147-4C8F-9CF3-3189E70BC368}" type="datetime1">
              <a:rPr lang="it-IT" smtClean="0"/>
              <a:t>01/03/2021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61FD12-B82D-477C-8DC1-64543CBC0ED9}" type="datetime1">
              <a:rPr lang="it-IT" smtClean="0"/>
              <a:t>01/03/2021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7E3C4B2-501D-49B4-9A61-EBC146050AF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rlapace.it/cura-2-programma-educazione-civica-le-scuol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vethechildren.it/blog-notizie/che-cosa-e-educazione-civica-3-attivita-per-insegnarla-al-meglio" TargetMode="External"/><Relationship Id="rId2" Type="http://schemas.openxmlformats.org/officeDocument/2006/relationships/hyperlink" Target="https://www.scuoleinternazionali.org/le-indagini/l-educazione-civica-e-la-dimensione-internaziona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ruzione.it/educazione_civica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AMBITO   18</a:t>
            </a:r>
            <a:br>
              <a:rPr lang="it-IT" dirty="0" smtClean="0"/>
            </a:br>
            <a:r>
              <a:rPr lang="it-IT" sz="3600" b="1" dirty="0" smtClean="0"/>
              <a:t>IC</a:t>
            </a:r>
            <a:r>
              <a:rPr lang="it-IT" b="1" dirty="0" smtClean="0"/>
              <a:t> </a:t>
            </a:r>
            <a:r>
              <a:rPr lang="it-IT" sz="4000" b="1" dirty="0" smtClean="0"/>
              <a:t>GOLDONI MARTELLAGO</a:t>
            </a:r>
            <a:endParaRPr lang="it-IT" sz="40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3717032"/>
            <a:ext cx="6400800" cy="154076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          FORMAZIONE dei REFERENTI </a:t>
            </a:r>
          </a:p>
          <a:p>
            <a:r>
              <a:rPr lang="it-IT" dirty="0" smtClean="0"/>
              <a:t>                   EDUCAZIONE CIVICA</a:t>
            </a:r>
          </a:p>
          <a:p>
            <a:endParaRPr lang="it-IT" dirty="0"/>
          </a:p>
          <a:p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LEZIONE N. 7 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4">
                    <a:lumMod val="75000"/>
                  </a:schemeClr>
                </a:solidFill>
              </a:rPr>
              <a:t>PRIMO  CICLO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78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bibliografia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000" dirty="0"/>
              <a:t>Mantegazza Raffaele, </a:t>
            </a:r>
            <a:r>
              <a:rPr lang="it-IT" sz="2000" i="1" dirty="0"/>
              <a:t>La scuola dopo il Coronavirus</a:t>
            </a:r>
            <a:r>
              <a:rPr lang="it-IT" sz="2000" dirty="0"/>
              <a:t>, </a:t>
            </a:r>
            <a:r>
              <a:rPr lang="it-IT" sz="2000" dirty="0" err="1"/>
              <a:t>Castelvecchi</a:t>
            </a:r>
            <a:r>
              <a:rPr lang="it-IT" sz="2000" dirty="0"/>
              <a:t>, Roma, </a:t>
            </a:r>
            <a:r>
              <a:rPr lang="it-IT" sz="2000" dirty="0" smtClean="0"/>
              <a:t>2020</a:t>
            </a:r>
          </a:p>
          <a:p>
            <a:pPr lvl="0"/>
            <a:r>
              <a:rPr lang="it-IT" sz="2000" dirty="0" smtClean="0"/>
              <a:t>AAVV </a:t>
            </a:r>
            <a:r>
              <a:rPr lang="it-IT" sz="2000" i="1" dirty="0" smtClean="0"/>
              <a:t>Il mondo che avrete </a:t>
            </a:r>
            <a:r>
              <a:rPr lang="it-IT" sz="2000" dirty="0" smtClean="0"/>
              <a:t>UTET , Milano,2020</a:t>
            </a:r>
            <a:endParaRPr lang="it-IT" sz="2000" dirty="0"/>
          </a:p>
          <a:p>
            <a:r>
              <a:rPr lang="it-IT" sz="2000" dirty="0" smtClean="0"/>
              <a:t>M. </a:t>
            </a:r>
            <a:r>
              <a:rPr lang="it-IT" sz="2000" dirty="0" err="1" smtClean="0"/>
              <a:t>Santerini</a:t>
            </a:r>
            <a:r>
              <a:rPr lang="it-IT" sz="2000" dirty="0" smtClean="0"/>
              <a:t> </a:t>
            </a:r>
            <a:r>
              <a:rPr lang="it-IT" sz="2000" i="1" dirty="0" smtClean="0"/>
              <a:t>Educare alla cittadinanza</a:t>
            </a:r>
            <a:r>
              <a:rPr lang="it-IT" sz="2000" dirty="0" smtClean="0"/>
              <a:t>. La pedagogia e le sfide della globalizzazione, Carocci 2001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003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EDUCAZIONE     CIVICA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PERCHE’ L’EDUCAZIONE CIVICA  A SCUOLA?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</a:t>
            </a:r>
          </a:p>
          <a:p>
            <a:pPr marL="0" indent="0" algn="ctr">
              <a:buNone/>
            </a:pPr>
            <a:r>
              <a:rPr lang="it-IT" dirty="0"/>
              <a:t> </a:t>
            </a:r>
            <a:r>
              <a:rPr lang="it-IT" dirty="0" smtClean="0"/>
              <a:t>La scuola è 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800" dirty="0" smtClean="0"/>
              <a:t>integrazione tra ambiente, comunità, cultura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                     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245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GLI STUDENTI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2746648" cy="4718304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 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 l’art. </a:t>
            </a:r>
            <a:r>
              <a:rPr lang="it-IT" dirty="0"/>
              <a:t>1 del decreto ministeriale n. 139 del 22 agosto </a:t>
            </a:r>
            <a:r>
              <a:rPr lang="it-IT" dirty="0" smtClean="0"/>
              <a:t>2007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131840" y="1673352"/>
            <a:ext cx="5554960" cy="4718304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«</a:t>
            </a:r>
            <a:r>
              <a:rPr lang="it-IT" b="1" dirty="0"/>
              <a:t>La motivazione</a:t>
            </a:r>
            <a:r>
              <a:rPr lang="it-IT" dirty="0"/>
              <a:t>, la curiosità, l’attitudine alla collaborazione sono gli aspetti comportamentali che integrano le conoscenze, valorizzano gli stili cognitivi individuali per la piena realizzazione della persona, facilitano la possibilità di conoscere le proprie attitudini e potenzialità anche in funzione orientativa. A riguardo, possono offrire contributi molto importanti </a:t>
            </a:r>
            <a:r>
              <a:rPr lang="it-IT" dirty="0" smtClean="0"/>
              <a:t>le metodologie </a:t>
            </a:r>
            <a:r>
              <a:rPr lang="it-IT" dirty="0"/>
              <a:t>didattiche capaci di valorizzare l’attività di laboratorio e </a:t>
            </a:r>
            <a:r>
              <a:rPr lang="it-IT" b="1" dirty="0"/>
              <a:t>l’apprendimento centrato sull’esperienza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94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MOTIVARE  LO STUDENTE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dirty="0" smtClean="0"/>
              <a:t> EDUCAZIONE  CIVICA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Esplicitare gli obiettivi, lo scopo, contestualizzare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Individuare obiettivi/traguardi «realistici»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Costruire « CON «  gli studenti l’UDA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Intercettare « gli interessi» degli studenti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Definire «ruoli» e «gruppi di lavoro» ( nessuno escluso)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Riferirsi « al vissuto» degli studenti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Procedere per semplici «</a:t>
            </a:r>
            <a:r>
              <a:rPr lang="it-IT" dirty="0" err="1" smtClean="0"/>
              <a:t>step</a:t>
            </a:r>
            <a:r>
              <a:rPr lang="it-IT" dirty="0" smtClean="0"/>
              <a:t>» che vanno monitorati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3851920" y="256490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23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MOTIVARE LO STUDENTE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DARE VALORE AL CONTESTO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it-IT" dirty="0" smtClean="0"/>
              <a:t>Tutto il Consiglio di classe è coinvolto  </a:t>
            </a:r>
          </a:p>
          <a:p>
            <a:r>
              <a:rPr lang="it-IT" dirty="0" smtClean="0"/>
              <a:t>Informare « le famiglie» </a:t>
            </a:r>
          </a:p>
          <a:p>
            <a:r>
              <a:rPr lang="it-IT" dirty="0" smtClean="0"/>
              <a:t>Prevedere un momento conclusivo di «restituzione»:</a:t>
            </a:r>
          </a:p>
          <a:p>
            <a:pPr marL="0" indent="0">
              <a:buNone/>
            </a:pPr>
            <a:r>
              <a:rPr lang="it-IT" dirty="0" smtClean="0"/>
              <a:t>  ad opera degli studenti:</a:t>
            </a:r>
            <a:endParaRPr lang="it-IT" dirty="0"/>
          </a:p>
          <a:p>
            <a:r>
              <a:rPr lang="it-IT" dirty="0" smtClean="0"/>
              <a:t> alla scuola</a:t>
            </a:r>
          </a:p>
          <a:p>
            <a:r>
              <a:rPr lang="it-IT" dirty="0"/>
              <a:t>a</a:t>
            </a:r>
            <a:r>
              <a:rPr lang="it-IT" dirty="0" smtClean="0"/>
              <a:t>lla comunità</a:t>
            </a:r>
          </a:p>
          <a:p>
            <a:r>
              <a:rPr lang="it-IT" dirty="0"/>
              <a:t>a</a:t>
            </a:r>
            <a:r>
              <a:rPr lang="it-IT" dirty="0" smtClean="0"/>
              <a:t>lle famiglie</a:t>
            </a:r>
          </a:p>
          <a:p>
            <a:r>
              <a:rPr lang="it-IT" dirty="0"/>
              <a:t> </a:t>
            </a:r>
            <a:r>
              <a:rPr lang="it-IT" dirty="0" smtClean="0"/>
              <a:t>………</a:t>
            </a:r>
            <a:r>
              <a:rPr lang="it-IT" b="1" dirty="0" smtClean="0">
                <a:solidFill>
                  <a:srgbClr val="C00000"/>
                </a:solidFill>
              </a:rPr>
              <a:t>si crea VALORE, si attiva APPRENDIMENTO….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62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Per Concludere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“Indicazioni nazionali per il curricolo della scuola dell’infanzia e del primo ciclo d’istruzione” del 2012 </a:t>
            </a:r>
            <a:r>
              <a:rPr lang="it-IT" dirty="0" smtClean="0"/>
              <a:t>tracciano</a:t>
            </a:r>
          </a:p>
          <a:p>
            <a:r>
              <a:rPr lang="it-IT" dirty="0" smtClean="0"/>
              <a:t> </a:t>
            </a:r>
            <a:r>
              <a:rPr lang="it-IT" dirty="0"/>
              <a:t>il profilo essenziale delle competenze riferite alle discipline di </a:t>
            </a:r>
            <a:r>
              <a:rPr lang="it-IT" b="1" dirty="0"/>
              <a:t>insegnamento e al pieno esercizio della cittadinanza, </a:t>
            </a:r>
            <a:endParaRPr lang="it-IT" b="1" dirty="0" smtClean="0"/>
          </a:p>
          <a:p>
            <a:r>
              <a:rPr lang="it-IT" dirty="0" smtClean="0"/>
              <a:t>che </a:t>
            </a:r>
            <a:r>
              <a:rPr lang="it-IT" dirty="0"/>
              <a:t>un ragazzo deve possedere al termine del primo ciclo di istruzione per sviluppare progressivamente, nel corso della vita, </a:t>
            </a:r>
            <a:r>
              <a:rPr lang="it-IT" b="1" dirty="0"/>
              <a:t>le competenze-chiave europee.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90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Materiale per il docente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Esempio di attività per  motivare gli studenti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http://www.perlapace.it/cura-2-programma-educazione-civica-le-scuole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887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Materiali per le classi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L’educazione civica e la dimensione Internazionale 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https://www.scuoleinternazionali.org/le-indagini/l-educazione-civica-e-la-dimensione-internazionale</a:t>
            </a:r>
            <a:r>
              <a:rPr lang="it-IT" dirty="0" smtClean="0">
                <a:hlinkClick r:id="rId2"/>
              </a:rPr>
              <a:t>/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www.savethechildren.it/blog-notizie/che-cosa-e-educazione-civica-3-attivita-per-insegnarla-al-meglio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545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Materiale per le classi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3 video  RAI </a:t>
            </a:r>
          </a:p>
          <a:p>
            <a:endParaRPr lang="it-IT" dirty="0"/>
          </a:p>
          <a:p>
            <a:r>
              <a:rPr lang="it-IT" dirty="0">
                <a:hlinkClick r:id="rId2"/>
              </a:rPr>
              <a:t>https://</a:t>
            </a:r>
            <a:r>
              <a:rPr lang="it-IT" dirty="0" smtClean="0">
                <a:hlinkClick r:id="rId2"/>
              </a:rPr>
              <a:t>www.istruzione.it/educazione_civica/index.html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Guida all’educazione digitale</a:t>
            </a:r>
          </a:p>
          <a:p>
            <a:r>
              <a:rPr lang="it-IT" dirty="0" smtClean="0"/>
              <a:t>Educazione alla legalità</a:t>
            </a:r>
          </a:p>
          <a:p>
            <a:r>
              <a:rPr lang="it-IT" dirty="0" smtClean="0"/>
              <a:t>Sostenibilità : stili di vita del futuro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Educazione Civica prof. Poli E.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3C4B2-501D-49B4-9A61-EBC146050AFB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7812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297</TotalTime>
  <Words>450</Words>
  <Application>Microsoft Office PowerPoint</Application>
  <PresentationFormat>Presentazione su schermo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Chiaro</vt:lpstr>
      <vt:lpstr>AMBITO   18 IC GOLDONI MARTELLAGO</vt:lpstr>
      <vt:lpstr>     EDUCAZIONE     CIVICA </vt:lpstr>
      <vt:lpstr>                   GLI STUDENTI </vt:lpstr>
      <vt:lpstr>  MOTIVARE  LO STUDENTE </vt:lpstr>
      <vt:lpstr>        MOTIVARE LO STUDENTE</vt:lpstr>
      <vt:lpstr>              Per Concludere</vt:lpstr>
      <vt:lpstr>           Materiale per il docente </vt:lpstr>
      <vt:lpstr>  Materiali per le classi</vt:lpstr>
      <vt:lpstr>   Materiale per le classi</vt:lpstr>
      <vt:lpstr>                   bibliografia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AMBITI   15</dc:title>
  <dc:creator>anna durigon</dc:creator>
  <cp:lastModifiedBy>gabriele panighello</cp:lastModifiedBy>
  <cp:revision>21</cp:revision>
  <dcterms:created xsi:type="dcterms:W3CDTF">2020-12-20T14:51:34Z</dcterms:created>
  <dcterms:modified xsi:type="dcterms:W3CDTF">2021-03-01T14:15:24Z</dcterms:modified>
</cp:coreProperties>
</file>