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5A069CB8-F204-4D06-B913-C5A26A89888A}" type="datetimeFigureOut">
              <a:rPr lang="en-US" dirty="0"/>
              <a:t>9/14/2015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50B6E300-0A13-4A81-945A-7333C271A069}" type="datetimeFigureOut">
              <a:rPr lang="en-US" dirty="0"/>
              <a:t>9/14/2015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transition spd="slow">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34671962-1EA4-46E7-BCB0-F36CE46D1A59}" type="datetimeFigureOut">
              <a:rPr lang="en-US" dirty="0"/>
              <a:t>9/14/2015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transition spd="slow">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D30BB376-B19C-488D-ABEB-03C7E6E9E3E0}" type="datetimeFigureOut">
              <a:rPr lang="en-US" dirty="0"/>
              <a:t>9/14/2015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9637A9-119A-49DA-BD12-AAC58B377D80}" type="slidenum">
              <a:rPr lang="en-US" dirty="0"/>
              <a:t>‹N›</a:t>
            </a:fld>
            <a:endParaRPr lang="en-US" dirty="0"/>
          </a:p>
        </p:txBody>
      </p:sp>
    </p:spTree>
  </p:cSld>
  <p:clrMapOvr>
    <a:masterClrMapping/>
  </p:clrMapOvr>
  <p:transition spd="slow">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86F077B-A50F-4D64-8574-E2D6A98A5553}" type="datetimeFigureOut">
              <a:rPr lang="en-US" dirty="0"/>
              <a:t>9/14/2015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7D9E2A62-1983-43A1-A163-D8AA46534C80}" type="datetimeFigureOut">
              <a:rPr lang="en-US" dirty="0"/>
              <a:t>9/14/2015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097280" y="2582334"/>
            <a:ext cx="4937760" cy="33782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6217920" y="2582334"/>
            <a:ext cx="4937760" cy="33782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898F3E3B-34E3-4345-B2A1-994B83598A9C}" type="datetimeFigureOut">
              <a:rPr lang="en-US" dirty="0"/>
              <a:t>9/14/2015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FD816C96-82A1-4D77-8ADA-627AC6FE3D65}" type="datetimeFigureOut">
              <a:rPr lang="en-US" dirty="0"/>
              <a:t>9/14/2015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D102C1E-28F2-47E9-802D-339E64E2F920}" type="datetimeFigureOut">
              <a:rPr lang="en-US" dirty="0"/>
              <a:t>9/14/2015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it-IT" smtClean="0"/>
              <a:t>Fare clic per modificare lo stile del titolo</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4271A48-F18A-45B3-BC05-1E27DA3F88AF}" type="datetimeFigureOut">
              <a:rPr lang="en-US" dirty="0"/>
              <a:t>9/14/2015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‹N›</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65B747F8-9654-4282-85D2-65F41AAE7A75}" type="datetimeFigureOut">
              <a:rPr lang="en-US" dirty="0"/>
              <a:t>9/14/2015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DC5B261-8843-42D1-AAFC-05E20E2D9B97}" type="datetimeFigureOut">
              <a:rPr lang="en-US" dirty="0"/>
              <a:t>9/14/2015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‹N›</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dir="d"/>
  </p:transition>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61675" y="758952"/>
            <a:ext cx="10058400" cy="4547144"/>
          </a:xfrm>
        </p:spPr>
        <p:txBody>
          <a:bodyPr>
            <a:normAutofit/>
          </a:bodyPr>
          <a:lstStyle/>
          <a:p>
            <a:r>
              <a:rPr lang="it-IT" sz="3600" b="1" dirty="0" smtClean="0"/>
              <a:t>PROTOCOLLO </a:t>
            </a:r>
            <a:r>
              <a:rPr lang="it-IT" sz="3600" b="1" dirty="0"/>
              <a:t>DI INTESA 10 FEBBRAIO 2014 PER LE ATTIVITA’ DI IDENTIFICAZIONE PRECOCE DEI CASI SOSPETTI DI </a:t>
            </a:r>
            <a:r>
              <a:rPr lang="it-IT" sz="3600" b="1" dirty="0" smtClean="0"/>
              <a:t>DSA</a:t>
            </a:r>
            <a:r>
              <a:rPr lang="it-IT" sz="3600" b="1" dirty="0"/>
              <a:t/>
            </a:r>
            <a:br>
              <a:rPr lang="it-IT" sz="3600" b="1" dirty="0"/>
            </a:br>
            <a:r>
              <a:rPr lang="it-IT" sz="3600" b="1" dirty="0"/>
              <a:t>DI CUI ALL’ART. 7 COMMA 1 C.1 DELLA LEGGE 8 OTTOBRE 2010 N. </a:t>
            </a:r>
            <a:r>
              <a:rPr lang="it-IT" sz="3600" b="1" dirty="0" smtClean="0"/>
              <a:t>170</a:t>
            </a:r>
            <a:br>
              <a:rPr lang="it-IT" sz="3600" b="1" dirty="0" smtClean="0"/>
            </a:br>
            <a:r>
              <a:rPr lang="it-IT" sz="3600" b="1" dirty="0"/>
              <a:t/>
            </a:r>
            <a:br>
              <a:rPr lang="it-IT" sz="3600" b="1" dirty="0"/>
            </a:br>
            <a:r>
              <a:rPr lang="it-IT" sz="3600" b="1" dirty="0" smtClean="0"/>
              <a:t>Piermaria </a:t>
            </a:r>
            <a:r>
              <a:rPr lang="it-IT" sz="2800" b="1" dirty="0" err="1" smtClean="0"/>
              <a:t>Sartorato</a:t>
            </a:r>
            <a:r>
              <a:rPr lang="it-IT" sz="2800" b="1" dirty="0" smtClean="0"/>
              <a:t>-Nicoletta </a:t>
            </a:r>
            <a:r>
              <a:rPr lang="it-IT" sz="2800" b="1" dirty="0" err="1" smtClean="0"/>
              <a:t>Torlone</a:t>
            </a:r>
            <a:endParaRPr lang="it-IT" sz="2800" b="1" dirty="0"/>
          </a:p>
        </p:txBody>
      </p:sp>
    </p:spTree>
    <p:extLst>
      <p:ext uri="{BB962C8B-B14F-4D97-AF65-F5344CB8AC3E}">
        <p14:creationId xmlns:p14="http://schemas.microsoft.com/office/powerpoint/2010/main" val="2277269580"/>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97280" y="1854558"/>
            <a:ext cx="10058400" cy="4014536"/>
          </a:xfrm>
        </p:spPr>
        <p:txBody>
          <a:bodyPr>
            <a:normAutofit/>
          </a:bodyPr>
          <a:lstStyle/>
          <a:p>
            <a:r>
              <a:rPr lang="it-IT" sz="2800" dirty="0" smtClean="0">
                <a:solidFill>
                  <a:schemeClr val="accent1">
                    <a:lumMod val="75000"/>
                  </a:schemeClr>
                </a:solidFill>
              </a:rPr>
              <a:t>IL  PERCORSO  SI ARTICOLA IN TRE FASI:</a:t>
            </a:r>
          </a:p>
          <a:p>
            <a:r>
              <a:rPr lang="it-IT" sz="2400" dirty="0" smtClean="0"/>
              <a:t>1) </a:t>
            </a:r>
            <a:r>
              <a:rPr lang="it-IT" sz="2400" dirty="0" smtClean="0">
                <a:solidFill>
                  <a:schemeClr val="accent1">
                    <a:lumMod val="75000"/>
                  </a:schemeClr>
                </a:solidFill>
              </a:rPr>
              <a:t>INDIVIDUAZIONE</a:t>
            </a:r>
            <a:r>
              <a:rPr lang="it-IT" sz="2400" dirty="0" smtClean="0"/>
              <a:t> degli alunni che nella scuola primaria e secondaria presentano difficoltà significative in lettura, scrittura, calcolo e, nella scuola dell’infanzia, uno sviluppo atipico del linguaggio e/o un ritardo nella maturazione delle competenze percettive e grafiche.</a:t>
            </a:r>
          </a:p>
          <a:p>
            <a:r>
              <a:rPr lang="it-IT" sz="2400" dirty="0" smtClean="0"/>
              <a:t>2) </a:t>
            </a:r>
            <a:r>
              <a:rPr lang="it-IT" sz="2400" dirty="0" smtClean="0">
                <a:solidFill>
                  <a:schemeClr val="accent1">
                    <a:lumMod val="75000"/>
                  </a:schemeClr>
                </a:solidFill>
              </a:rPr>
              <a:t>ATTIVAZIONE</a:t>
            </a:r>
            <a:r>
              <a:rPr lang="it-IT" sz="2400" dirty="0" smtClean="0"/>
              <a:t> dei percorsi didattici mirati al recupero degli alunni in difficoltà.</a:t>
            </a:r>
          </a:p>
          <a:p>
            <a:r>
              <a:rPr lang="it-IT" sz="2400" dirty="0" smtClean="0"/>
              <a:t>3) </a:t>
            </a:r>
            <a:r>
              <a:rPr lang="it-IT" sz="2400" dirty="0" smtClean="0">
                <a:solidFill>
                  <a:schemeClr val="accent1">
                    <a:lumMod val="75000"/>
                  </a:schemeClr>
                </a:solidFill>
              </a:rPr>
              <a:t>SEGNALAZIONE </a:t>
            </a:r>
            <a:r>
              <a:rPr lang="it-IT" sz="2400" dirty="0" smtClean="0"/>
              <a:t>dei soggetti «resistenti» all’intervento didattico</a:t>
            </a:r>
          </a:p>
          <a:p>
            <a:r>
              <a:rPr lang="it-IT" sz="2400" dirty="0" smtClean="0">
                <a:solidFill>
                  <a:schemeClr val="accent1">
                    <a:lumMod val="75000"/>
                  </a:schemeClr>
                </a:solidFill>
              </a:rPr>
              <a:t> </a:t>
            </a:r>
            <a:r>
              <a:rPr lang="it-IT" sz="2400" dirty="0">
                <a:solidFill>
                  <a:schemeClr val="accent1">
                    <a:lumMod val="75000"/>
                  </a:schemeClr>
                </a:solidFill>
              </a:rPr>
              <a:t>I GENITORI </a:t>
            </a:r>
            <a:r>
              <a:rPr lang="it-IT" sz="2400" dirty="0" smtClean="0">
                <a:solidFill>
                  <a:schemeClr val="accent1">
                    <a:lumMod val="75000"/>
                  </a:schemeClr>
                </a:solidFill>
              </a:rPr>
              <a:t>DEVONO ESSERE COSTANTEMENTE AVVISATI E, LADDOVE E’   POSSIBILE, COINVOLTI.</a:t>
            </a:r>
          </a:p>
          <a:p>
            <a:endParaRPr lang="it-IT" sz="2800" dirty="0"/>
          </a:p>
        </p:txBody>
      </p:sp>
    </p:spTree>
    <p:extLst>
      <p:ext uri="{BB962C8B-B14F-4D97-AF65-F5344CB8AC3E}">
        <p14:creationId xmlns:p14="http://schemas.microsoft.com/office/powerpoint/2010/main" val="482959786"/>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97280" y="528033"/>
            <a:ext cx="10058400" cy="5653826"/>
          </a:xfrm>
        </p:spPr>
        <p:txBody>
          <a:bodyPr/>
          <a:lstStyle/>
          <a:p>
            <a:r>
              <a:rPr lang="it-IT" dirty="0" smtClean="0"/>
              <a:t>I DOCENTI CHE RAVVISANO DIFFICOLTA’ NEI BAMBINI O RAGAZZI, DEVONO</a:t>
            </a:r>
          </a:p>
          <a:p>
            <a:r>
              <a:rPr lang="it-IT" dirty="0" smtClean="0">
                <a:solidFill>
                  <a:schemeClr val="accent1">
                    <a:lumMod val="75000"/>
                  </a:schemeClr>
                </a:solidFill>
              </a:rPr>
              <a:t>PER ALMENO TRE MESI </a:t>
            </a:r>
            <a:r>
              <a:rPr lang="it-IT" dirty="0" smtClean="0"/>
              <a:t>EFFETTUARE </a:t>
            </a:r>
            <a:r>
              <a:rPr lang="it-IT" dirty="0" smtClean="0">
                <a:solidFill>
                  <a:schemeClr val="accent1">
                    <a:lumMod val="75000"/>
                  </a:schemeClr>
                </a:solidFill>
              </a:rPr>
              <a:t>UN POTENZIAMENTO  </a:t>
            </a:r>
            <a:r>
              <a:rPr lang="it-IT" dirty="0" smtClean="0"/>
              <a:t>NEGLI AMBITI RISULTATI POCO    </a:t>
            </a:r>
          </a:p>
          <a:p>
            <a:r>
              <a:rPr lang="it-IT" dirty="0" smtClean="0"/>
              <a:t>CONSOLIDATI. </a:t>
            </a:r>
          </a:p>
          <a:p>
            <a:r>
              <a:rPr lang="it-IT" sz="2400" b="1" dirty="0" smtClean="0"/>
              <a:t>AZIONI SUCCESSIVE QUALORA IL POTENZIAMENTO RISULTI POCO EFFICACE</a:t>
            </a:r>
          </a:p>
          <a:p>
            <a:r>
              <a:rPr lang="it-IT" sz="2400" dirty="0" smtClean="0"/>
              <a:t>1) </a:t>
            </a:r>
            <a:r>
              <a:rPr lang="it-IT" dirty="0" smtClean="0"/>
              <a:t>LA SCUOLA COMUNICHERA’ PER ISCRITTO AI GENITORI LE DIFFICOLTA’/POTENZIALITA’</a:t>
            </a:r>
          </a:p>
          <a:p>
            <a:r>
              <a:rPr lang="it-IT" dirty="0"/>
              <a:t> </a:t>
            </a:r>
            <a:r>
              <a:rPr lang="it-IT" dirty="0" smtClean="0"/>
              <a:t>    OSSERVATE NEL PERCORSO DI APPRENDIMENTO E POTENZIAMENTO</a:t>
            </a:r>
          </a:p>
          <a:p>
            <a:r>
              <a:rPr lang="it-IT" sz="2400" dirty="0" smtClean="0"/>
              <a:t>2) </a:t>
            </a:r>
            <a:r>
              <a:rPr lang="it-IT" dirty="0" smtClean="0"/>
              <a:t>I GENITORI DOVRANNO RECARSI AI SERVIZI PER L’ATTIVAZIONE DEL PERCORSO DI </a:t>
            </a:r>
          </a:p>
          <a:p>
            <a:r>
              <a:rPr lang="it-IT" dirty="0"/>
              <a:t> </a:t>
            </a:r>
            <a:r>
              <a:rPr lang="it-IT" dirty="0" smtClean="0"/>
              <a:t>    APPROFONDIMENTO DIAGNOSTICO DA PARTE DEI SERVIZI SANITARI COMPETENTI</a:t>
            </a:r>
          </a:p>
          <a:p>
            <a:r>
              <a:rPr lang="it-IT" sz="2400" dirty="0" smtClean="0"/>
              <a:t>3)  </a:t>
            </a:r>
            <a:r>
              <a:rPr lang="it-IT" dirty="0" smtClean="0"/>
              <a:t>LA RILEVAZIONE DELLE DIFFICOLTA’ DI APPRENDIMENTO AVVIENE CON L’UTILIZZO</a:t>
            </a:r>
          </a:p>
          <a:p>
            <a:r>
              <a:rPr lang="it-IT" dirty="0"/>
              <a:t> </a:t>
            </a:r>
            <a:r>
              <a:rPr lang="it-IT" dirty="0" smtClean="0"/>
              <a:t>      DI SCHEMI DI OSSERVAZIONE ATTUALMENTE GIA’ REALIZZATI PER L’ULTIMO ANNO</a:t>
            </a:r>
          </a:p>
          <a:p>
            <a:r>
              <a:rPr lang="it-IT" sz="2400" dirty="0" smtClean="0"/>
              <a:t>     </a:t>
            </a:r>
            <a:r>
              <a:rPr lang="it-IT" dirty="0"/>
              <a:t>DELL’INFANZIA E IL PRIMO ANNO DELLA </a:t>
            </a:r>
            <a:r>
              <a:rPr lang="it-IT" dirty="0" smtClean="0"/>
              <a:t>PRIMARIA</a:t>
            </a:r>
          </a:p>
          <a:p>
            <a:r>
              <a:rPr lang="it-IT" dirty="0"/>
              <a:t> </a:t>
            </a:r>
            <a:r>
              <a:rPr lang="it-IT" dirty="0" smtClean="0"/>
              <a:t>     -</a:t>
            </a:r>
            <a:endParaRPr lang="it-IT" sz="1800" dirty="0" smtClean="0"/>
          </a:p>
          <a:p>
            <a:endParaRPr lang="it-IT" dirty="0"/>
          </a:p>
        </p:txBody>
      </p:sp>
    </p:spTree>
    <p:extLst>
      <p:ext uri="{BB962C8B-B14F-4D97-AF65-F5344CB8AC3E}">
        <p14:creationId xmlns:p14="http://schemas.microsoft.com/office/powerpoint/2010/main" val="3967001435"/>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197734" y="1845734"/>
            <a:ext cx="9957945" cy="4001274"/>
          </a:xfrm>
        </p:spPr>
        <p:txBody>
          <a:bodyPr/>
          <a:lstStyle/>
          <a:p>
            <a:r>
              <a:rPr lang="it-IT" sz="2800" dirty="0" smtClean="0">
                <a:solidFill>
                  <a:schemeClr val="accent1">
                    <a:lumMod val="75000"/>
                  </a:schemeClr>
                </a:solidFill>
              </a:rPr>
              <a:t>SI RICORDA CHE</a:t>
            </a:r>
          </a:p>
          <a:p>
            <a:r>
              <a:rPr lang="it-IT" sz="2800" dirty="0" smtClean="0"/>
              <a:t>SE LE DIFFICOLTA’ EMERGONO DOPO LA CLASSE PRIMA PRIMARIA, SI DEVE ATTIVARE LA MEDESIMA PROCEDURA OPPRTUNAMENTE MODIFICATA E ADEGUATA ALLE CLASSI DI FREQUENZA SUCCESSIVE.</a:t>
            </a:r>
          </a:p>
          <a:p>
            <a:r>
              <a:rPr lang="it-IT" b="1" dirty="0" smtClean="0"/>
              <a:t> VERRA’ ELABORATO PER L’ISTITUTO COMPRENSIVO L’ALLEGATO RIGUARDANTE LA PERSONALIZZAZIONE DEI PERCORSI DI STUDIO PER ALUNI CON BISOGNI EDUCATIVI SPECIALI</a:t>
            </a:r>
            <a:r>
              <a:rPr lang="it-IT" b="1" smtClean="0"/>
              <a:t>, RECANTE LE OSSERVAZIONI </a:t>
            </a:r>
            <a:r>
              <a:rPr lang="it-IT" b="1" dirty="0" smtClean="0"/>
              <a:t>SISTEMATICHE DI RILEVAZIONE E ATTIVITA’ DI RECUPERO MIRATO</a:t>
            </a:r>
          </a:p>
          <a:p>
            <a:endParaRPr lang="it-IT" b="1" dirty="0"/>
          </a:p>
        </p:txBody>
      </p:sp>
    </p:spTree>
    <p:extLst>
      <p:ext uri="{BB962C8B-B14F-4D97-AF65-F5344CB8AC3E}">
        <p14:creationId xmlns:p14="http://schemas.microsoft.com/office/powerpoint/2010/main" val="3056644561"/>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97280" y="914400"/>
            <a:ext cx="10058400" cy="4954694"/>
          </a:xfrm>
        </p:spPr>
        <p:txBody>
          <a:bodyPr/>
          <a:lstStyle/>
          <a:p>
            <a:r>
              <a:rPr lang="it-IT" dirty="0" smtClean="0"/>
              <a:t>COSA E’ OPPORTUNO CHE L’INSEGNANTE DELL’INFANZIA E DI 1° PRIMARIA OSSERVI :</a:t>
            </a:r>
          </a:p>
          <a:p>
            <a:pPr marL="0" indent="0">
              <a:buNone/>
            </a:pPr>
            <a:r>
              <a:rPr lang="it-IT" dirty="0" smtClean="0"/>
              <a:t> </a:t>
            </a:r>
          </a:p>
          <a:p>
            <a:pPr>
              <a:buFont typeface="Arial" panose="020B0604020202020204" pitchFamily="34" charset="0"/>
              <a:buChar char="•"/>
            </a:pPr>
            <a:r>
              <a:rPr lang="it-IT" dirty="0"/>
              <a:t> </a:t>
            </a:r>
            <a:r>
              <a:rPr lang="it-IT" dirty="0" smtClean="0"/>
              <a:t>SVILUPPO MOTORIO- buona coordinazione generale del movimento-attenzione verso compiti di motricità fine</a:t>
            </a:r>
          </a:p>
          <a:p>
            <a:pPr>
              <a:buFont typeface="Arial" panose="020B0604020202020204" pitchFamily="34" charset="0"/>
              <a:buChar char="•"/>
            </a:pPr>
            <a:r>
              <a:rPr lang="it-IT" dirty="0" smtClean="0"/>
              <a:t>SVILUPPO COGNITIVO- capacità di utilizzare più oggetti nel gioco-cercare un gioco che si desidera-saper utilizzare l’imitazione differita-acquisire il gioco simbolico</a:t>
            </a:r>
          </a:p>
          <a:p>
            <a:pPr>
              <a:buFont typeface="Arial" panose="020B0604020202020204" pitchFamily="34" charset="0"/>
              <a:buChar char="•"/>
            </a:pPr>
            <a:r>
              <a:rPr lang="it-IT" dirty="0" smtClean="0"/>
              <a:t>SVILUPPO DELLE ABILITA’ DI RELAZIONE- capacità di richiedere informazioni, esprimere emozioni, formulare domande inferibili dal contesto</a:t>
            </a:r>
          </a:p>
          <a:p>
            <a:pPr marL="0" indent="0">
              <a:buNone/>
            </a:pPr>
            <a:r>
              <a:rPr lang="it-IT" dirty="0" smtClean="0"/>
              <a:t> Fare richieste agli altri, dare avvio alla conversazione, rispettare le regole di un gioco, saper      aspettare il proprio turno, regolare il proprio comportamento e interiorizzare le istruzioni in maniera opportuna.</a:t>
            </a:r>
          </a:p>
          <a:p>
            <a:pPr>
              <a:buFont typeface="Arial" panose="020B0604020202020204" pitchFamily="34" charset="0"/>
              <a:buChar char="•"/>
            </a:pPr>
            <a:endParaRPr lang="it-IT" dirty="0" smtClean="0"/>
          </a:p>
          <a:p>
            <a:endParaRPr lang="it-IT" dirty="0"/>
          </a:p>
        </p:txBody>
      </p:sp>
    </p:spTree>
    <p:extLst>
      <p:ext uri="{BB962C8B-B14F-4D97-AF65-F5344CB8AC3E}">
        <p14:creationId xmlns:p14="http://schemas.microsoft.com/office/powerpoint/2010/main" val="1496788035"/>
      </p:ext>
    </p:extLst>
  </p:cSld>
  <p:clrMapOvr>
    <a:masterClrMapping/>
  </p:clrMapOvr>
  <p:transition spd="slow">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97280" y="734096"/>
            <a:ext cx="10058400" cy="5134998"/>
          </a:xfrm>
        </p:spPr>
        <p:txBody>
          <a:bodyPr/>
          <a:lstStyle/>
          <a:p>
            <a:r>
              <a:rPr lang="it-IT" b="1" dirty="0"/>
              <a:t>SVILUPPO COMUNICATIVO E LINGUISTICO-osservare </a:t>
            </a:r>
            <a:r>
              <a:rPr lang="it-IT" dirty="0"/>
              <a:t>l’evoluzione </a:t>
            </a:r>
            <a:r>
              <a:rPr lang="it-IT" b="1" dirty="0"/>
              <a:t>della competenza pragmatica e </a:t>
            </a:r>
            <a:r>
              <a:rPr lang="it-IT" b="1" dirty="0" smtClean="0"/>
              <a:t>comunicativa </a:t>
            </a:r>
            <a:r>
              <a:rPr lang="it-IT" dirty="0" smtClean="0"/>
              <a:t>(</a:t>
            </a:r>
            <a:r>
              <a:rPr lang="it-IT" dirty="0"/>
              <a:t>gesti comunicativi, richiesta di informazioni, richiamare l’attenzione-osservazione del contesto- domandare e fare inferenze- acquisire regole di comportamento</a:t>
            </a:r>
            <a:r>
              <a:rPr lang="it-IT" dirty="0" smtClean="0"/>
              <a:t>)</a:t>
            </a:r>
          </a:p>
          <a:p>
            <a:r>
              <a:rPr lang="it-IT" dirty="0"/>
              <a:t> </a:t>
            </a:r>
            <a:r>
              <a:rPr lang="it-IT" b="1" dirty="0" smtClean="0"/>
              <a:t>Competenza fonetico-fonologica </a:t>
            </a:r>
            <a:r>
              <a:rPr lang="it-IT" dirty="0" smtClean="0"/>
              <a:t>capacità di articolare i suoni della propria lingua, di percepire e distinguere i tratti fondamentali dei fonemi, di conoscerne le regole di abbinamento e di usarli nella corretta sequenza fonologica per formare parole.</a:t>
            </a:r>
          </a:p>
          <a:p>
            <a:r>
              <a:rPr lang="it-IT" b="1" dirty="0" smtClean="0"/>
              <a:t>Competenza semantico-lessicale </a:t>
            </a:r>
            <a:r>
              <a:rPr lang="it-IT" dirty="0" smtClean="0"/>
              <a:t>ampliamento del lessico, capacità di comprendere il significato di parole e di organizzare i significati secondo categorie concettuali.</a:t>
            </a:r>
          </a:p>
          <a:p>
            <a:r>
              <a:rPr lang="it-IT" b="1" dirty="0" smtClean="0"/>
              <a:t>Competenza morfo-sintattica</a:t>
            </a:r>
            <a:r>
              <a:rPr lang="it-IT" dirty="0" smtClean="0"/>
              <a:t> saper utilizzare gli accordi di genere e numero, i tempi verbali, l’utilizzo di articoli, preposizioni e pronomi, saper regolare la combinazione delle parole in strutture frasali, frasi organizzate e comprensibili, comprendere istruzioni date a voce e saper ascoltare un racconto in classe in relazione all’età</a:t>
            </a:r>
          </a:p>
          <a:p>
            <a:r>
              <a:rPr lang="it-IT" b="1" dirty="0" smtClean="0"/>
              <a:t>Consapevolezza meta-fonologica</a:t>
            </a:r>
            <a:r>
              <a:rPr lang="it-IT" dirty="0" smtClean="0"/>
              <a:t> capacità di identificare le componenti fonologiche e di manipolarle con intenzionalità (rime, elisioni di parole, analisi e sintesi sillabica e fonemica)</a:t>
            </a:r>
            <a:endParaRPr lang="it-IT" b="1" dirty="0"/>
          </a:p>
          <a:p>
            <a:endParaRPr lang="it-IT" dirty="0"/>
          </a:p>
        </p:txBody>
      </p:sp>
    </p:spTree>
    <p:extLst>
      <p:ext uri="{BB962C8B-B14F-4D97-AF65-F5344CB8AC3E}">
        <p14:creationId xmlns:p14="http://schemas.microsoft.com/office/powerpoint/2010/main" val="3284740450"/>
      </p:ext>
    </p:extLst>
  </p:cSld>
  <p:clrMapOvr>
    <a:masterClrMapping/>
  </p:clrMapOvr>
  <p:transition spd="slow">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97280" y="1068947"/>
            <a:ext cx="10058400" cy="4800148"/>
          </a:xfrm>
        </p:spPr>
        <p:txBody>
          <a:bodyPr>
            <a:normAutofit fontScale="92500"/>
          </a:bodyPr>
          <a:lstStyle/>
          <a:p>
            <a:r>
              <a:rPr lang="it-IT" b="1" dirty="0" smtClean="0"/>
              <a:t>SI RICORDA CHE LE DIAGNOSI DI DISLESSIA F81.0 E DI DISORTOGRAFIA F81.1 SI EFFETTUANO A PARTIRE DAL II QUADRIMESTRE DELLA SECONDA CLASSE DI SCUOLA PRIMARIA .</a:t>
            </a:r>
          </a:p>
          <a:p>
            <a:r>
              <a:rPr lang="it-IT" b="1" dirty="0" smtClean="0"/>
              <a:t>LE DIAGNOSI DI DISGRAFIA F 81.8 E DI DISCALCULIA F 81.2 AL TERMINE DELLA TERZA PRIMARIA  </a:t>
            </a:r>
          </a:p>
          <a:p>
            <a:r>
              <a:rPr lang="it-IT" dirty="0" smtClean="0"/>
              <a:t>La presenza dei sintomi del Disturbo Specifico di Apprendimento</a:t>
            </a:r>
            <a:r>
              <a:rPr lang="it-IT" b="1" dirty="0" smtClean="0"/>
              <a:t> DSA </a:t>
            </a:r>
            <a:r>
              <a:rPr lang="it-IT" dirty="0" smtClean="0"/>
              <a:t>e le sue manifestazioni, poggiano su base neurobiologica , quindi, l’azione dell’insegnante e un intervento abilitativo possono ridurre gli effetti secondari del disturbo quando diagnosticato, ma non i sintomi cardine.</a:t>
            </a:r>
          </a:p>
          <a:p>
            <a:r>
              <a:rPr lang="it-IT" b="1" dirty="0" smtClean="0">
                <a:solidFill>
                  <a:schemeClr val="accent2"/>
                </a:solidFill>
              </a:rPr>
              <a:t>Riguardo alle abilità da osservare nel secondo e terzo anno dell’infanzia e dal primo al quinto anno della scuola primaria, si rimanda alla lettura del quaderno operativo presente nel sito (percorso: area riservata- </a:t>
            </a:r>
            <a:r>
              <a:rPr lang="it-IT" b="1" dirty="0" err="1" smtClean="0">
                <a:solidFill>
                  <a:schemeClr val="accent2"/>
                </a:solidFill>
              </a:rPr>
              <a:t>Bes</a:t>
            </a:r>
            <a:r>
              <a:rPr lang="it-IT" b="1" dirty="0" smtClean="0">
                <a:solidFill>
                  <a:schemeClr val="accent2"/>
                </a:solidFill>
              </a:rPr>
              <a:t>).</a:t>
            </a:r>
          </a:p>
          <a:p>
            <a:r>
              <a:rPr lang="it-IT" b="1" dirty="0" smtClean="0">
                <a:solidFill>
                  <a:schemeClr val="accent2"/>
                </a:solidFill>
              </a:rPr>
              <a:t>Verranno predisposti, per la fruizione dei docenti, gli allegati da usarsi per le osservazioni sistematiche nel caso in cui si sospetti un DSA. Questo in ogni plesso, tenendo conto dell’ordine di grado e classe di frequenza. </a:t>
            </a:r>
            <a:endParaRPr lang="it-IT" b="1" dirty="0">
              <a:solidFill>
                <a:schemeClr val="accent2"/>
              </a:solidFill>
            </a:endParaRPr>
          </a:p>
          <a:p>
            <a:r>
              <a:rPr lang="it-IT" b="1" dirty="0" smtClean="0">
                <a:solidFill>
                  <a:schemeClr val="accent2"/>
                </a:solidFill>
              </a:rPr>
              <a:t>In ogni plesso inoltre, sarà distribuito l’ALLEGATO n.3 riguardante le Linee guida Regionali per le attività di identificazione precoce dei casi sospetti DSA.</a:t>
            </a:r>
            <a:endParaRPr lang="it-IT" b="1" dirty="0">
              <a:solidFill>
                <a:schemeClr val="accent2"/>
              </a:solidFill>
            </a:endParaRPr>
          </a:p>
        </p:txBody>
      </p:sp>
    </p:spTree>
    <p:extLst>
      <p:ext uri="{BB962C8B-B14F-4D97-AF65-F5344CB8AC3E}">
        <p14:creationId xmlns:p14="http://schemas.microsoft.com/office/powerpoint/2010/main" val="2938748928"/>
      </p:ext>
    </p:extLst>
  </p:cSld>
  <p:clrMapOvr>
    <a:masterClrMapping/>
  </p:clrMapOvr>
  <p:transition spd="slow">
    <p:wipe dir="d"/>
  </p:transition>
</p:sld>
</file>

<file path=ppt/theme/theme1.xml><?xml version="1.0" encoding="utf-8"?>
<a:theme xmlns:a="http://schemas.openxmlformats.org/drawingml/2006/main" name="Retrospettivo">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Retrospect</Template>
  <TotalTime>177</TotalTime>
  <Words>749</Words>
  <Application>Microsoft Office PowerPoint</Application>
  <PresentationFormat>Widescreen</PresentationFormat>
  <Paragraphs>38</Paragraphs>
  <Slides>7</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7</vt:i4>
      </vt:variant>
    </vt:vector>
  </HeadingPairs>
  <TitlesOfParts>
    <vt:vector size="11" baseType="lpstr">
      <vt:lpstr>Arial</vt:lpstr>
      <vt:lpstr>Calibri</vt:lpstr>
      <vt:lpstr>Calibri Light</vt:lpstr>
      <vt:lpstr>Retrospettivo</vt:lpstr>
      <vt:lpstr>PROTOCOLLO DI INTESA 10 FEBBRAIO 2014 PER LE ATTIVITA’ DI IDENTIFICAZIONE PRECOCE DEI CASI SOSPETTI DI DSA DI CUI ALL’ART. 7 COMMA 1 C.1 DELLA LEGGE 8 OTTOBRE 2010 N. 170  Piermaria Sartorato-Nicoletta Torlone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PERCORSO DI INTESA 10 FEBBRAIO 2014 PER LE ATTIVITA’ DI IDENTIFICAZIONE PRECOCE DEI CASI SOSPETTI DI DSA DI CUI ALL’ART. 7 COMMA 1 C.1 DELLA LEGGE 8 OTTOBRE 2010 N. 170</dc:title>
  <dc:creator>nico</dc:creator>
  <cp:lastModifiedBy>nico</cp:lastModifiedBy>
  <cp:revision>31</cp:revision>
  <dcterms:created xsi:type="dcterms:W3CDTF">2015-03-19T16:29:22Z</dcterms:created>
  <dcterms:modified xsi:type="dcterms:W3CDTF">2015-09-14T07:09:35Z</dcterms:modified>
</cp:coreProperties>
</file>