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9926638" cy="679767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4301542" cy="339884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622802" y="1"/>
            <a:ext cx="4301542" cy="339884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09992FD6-870A-4927-93C1-C56FDBDCC207}" type="datetime1">
              <a:rPr lang="it-IT" smtClean="0"/>
              <a:t>10/09/2019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4" y="6456613"/>
            <a:ext cx="4301542" cy="339884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622802" y="6456613"/>
            <a:ext cx="4301542" cy="339884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A8A449D8-094D-4825-B051-ADCDF00D27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95713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4301542" cy="339884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622802" y="1"/>
            <a:ext cx="4301542" cy="339884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7AA30AA9-4A6B-4305-9F68-032E4C133687}" type="datetime1">
              <a:rPr lang="it-IT" smtClean="0"/>
              <a:t>10/09/2019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11175"/>
            <a:ext cx="3398838" cy="25479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92665" y="3228897"/>
            <a:ext cx="7941310" cy="3058954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4" y="6456613"/>
            <a:ext cx="4301542" cy="339884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622802" y="6456613"/>
            <a:ext cx="4301542" cy="339884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0F5F232D-3B86-4789-AE70-1CBA46B9E6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477064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7646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ED09-41EC-4218-AD61-7BE54A90521F}" type="datetimeFigureOut">
              <a:rPr lang="it-IT" smtClean="0"/>
              <a:t>10/09/2019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74BBB-B167-401C-A455-AB63CBE7E8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5494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ED09-41EC-4218-AD61-7BE54A90521F}" type="datetimeFigureOut">
              <a:rPr lang="it-IT" smtClean="0"/>
              <a:t>10/09/2019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74BBB-B167-401C-A455-AB63CBE7E8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3618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ED09-41EC-4218-AD61-7BE54A90521F}" type="datetimeFigureOut">
              <a:rPr lang="it-IT" smtClean="0"/>
              <a:t>10/09/2019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74BBB-B167-401C-A455-AB63CBE7E8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2819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ED09-41EC-4218-AD61-7BE54A90521F}" type="datetimeFigureOut">
              <a:rPr lang="it-IT" smtClean="0"/>
              <a:t>10/09/2019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74BBB-B167-401C-A455-AB63CBE7E8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446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ED09-41EC-4218-AD61-7BE54A90521F}" type="datetimeFigureOut">
              <a:rPr lang="it-IT" smtClean="0"/>
              <a:t>10/09/2019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74BBB-B167-401C-A455-AB63CBE7E8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4652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ED09-41EC-4218-AD61-7BE54A90521F}" type="datetimeFigureOut">
              <a:rPr lang="it-IT" smtClean="0"/>
              <a:t>10/09/2019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74BBB-B167-401C-A455-AB63CBE7E8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4610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ED09-41EC-4218-AD61-7BE54A90521F}" type="datetimeFigureOut">
              <a:rPr lang="it-IT" smtClean="0"/>
              <a:t>10/09/2019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74BBB-B167-401C-A455-AB63CBE7E8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9174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ED09-41EC-4218-AD61-7BE54A90521F}" type="datetimeFigureOut">
              <a:rPr lang="it-IT" smtClean="0"/>
              <a:t>10/09/2019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74BBB-B167-401C-A455-AB63CBE7E8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4956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ED09-41EC-4218-AD61-7BE54A90521F}" type="datetimeFigureOut">
              <a:rPr lang="it-IT" smtClean="0"/>
              <a:t>10/09/2019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74BBB-B167-401C-A455-AB63CBE7E8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8249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ED09-41EC-4218-AD61-7BE54A90521F}" type="datetimeFigureOut">
              <a:rPr lang="it-IT" smtClean="0"/>
              <a:t>10/09/2019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74BBB-B167-401C-A455-AB63CBE7E8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3147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ED09-41EC-4218-AD61-7BE54A90521F}" type="datetimeFigureOut">
              <a:rPr lang="it-IT" smtClean="0"/>
              <a:t>10/09/2019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74BBB-B167-401C-A455-AB63CBE7E8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7305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EED09-41EC-4218-AD61-7BE54A90521F}" type="datetimeFigureOut">
              <a:rPr lang="it-IT" smtClean="0"/>
              <a:t>10/09/2019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74BBB-B167-401C-A455-AB63CBE7E8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6014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ceveneto.it/" TargetMode="External"/><Relationship Id="rId2" Type="http://schemas.openxmlformats.org/officeDocument/2006/relationships/hyperlink" Target="mailto:ancevenetogiovani@anceveneto.it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3.emf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GIOVANI intestazione letter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4" y="240726"/>
            <a:ext cx="8712000" cy="1244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G:\DOCUMENTI SEGRETERIA\AV COMITATO GIOVANI IMPRENDITORI EDILI\ANCE VENETO GIOVANI 2016\Concorso MACROSCUOLA 2016-2017\Banner Macroscuol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472" y="2148840"/>
            <a:ext cx="8460000" cy="2470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magin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400" y="651224"/>
            <a:ext cx="2088000" cy="761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315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90352"/>
            <a:ext cx="4668622" cy="6062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5399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88840"/>
            <a:ext cx="7931224" cy="40653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b="1" dirty="0"/>
              <a:t>	</a:t>
            </a:r>
            <a:r>
              <a:rPr lang="it-IT" sz="2400" b="1" dirty="0"/>
              <a:t>Soggetti destinatari</a:t>
            </a:r>
            <a:endParaRPr lang="it-IT" sz="2400" dirty="0"/>
          </a:p>
          <a:p>
            <a:pPr marL="0" indent="0">
              <a:buNone/>
            </a:pPr>
            <a:endParaRPr lang="it-IT" sz="1600" dirty="0"/>
          </a:p>
          <a:p>
            <a:pPr marL="355600" indent="0" algn="just">
              <a:buNone/>
            </a:pPr>
            <a:r>
              <a:rPr lang="it-IT" sz="2400" dirty="0"/>
              <a:t>Studenti delle classi (I, II e III) delle scuole secondarie di primo grado delle regioni Abruzzo, Calabria, Campania, Friuli Venezia Giulia, Lazio, Liguria, Lombardia, Marche, Piemonte e Valle d’Aosta, Puglia, Toscana, Sicilia e Veneto. </a:t>
            </a:r>
          </a:p>
          <a:p>
            <a:pPr marL="355600" indent="0" algn="just">
              <a:buNone/>
            </a:pPr>
            <a:endParaRPr lang="it-IT" sz="1600" dirty="0"/>
          </a:p>
          <a:p>
            <a:pPr marL="355600" indent="0" algn="just">
              <a:buNone/>
            </a:pPr>
            <a:r>
              <a:rPr lang="it-IT" sz="2400" dirty="0"/>
              <a:t>E’ possibile la partecipazione: </a:t>
            </a:r>
          </a:p>
          <a:p>
            <a:pPr marL="869950" indent="-514350" algn="just">
              <a:buAutoNum type="alphaLcParenR"/>
            </a:pPr>
            <a:r>
              <a:rPr lang="it-IT" sz="2400" dirty="0"/>
              <a:t>di più classi per Istituto</a:t>
            </a:r>
          </a:p>
          <a:p>
            <a:pPr marL="869950" indent="-514350" algn="just">
              <a:spcAft>
                <a:spcPts val="600"/>
              </a:spcAft>
              <a:buAutoNum type="alphaLcParenR"/>
            </a:pPr>
            <a:r>
              <a:rPr lang="it-IT" sz="2400" dirty="0"/>
              <a:t>di un unico progetto per ogni classe</a:t>
            </a:r>
          </a:p>
          <a:p>
            <a:pPr marL="355600" indent="0" algn="just">
              <a:buNone/>
            </a:pPr>
            <a:endParaRPr lang="it-IT" sz="2400" dirty="0"/>
          </a:p>
          <a:p>
            <a:pPr marL="0" indent="0">
              <a:buNone/>
            </a:pPr>
            <a:endParaRPr lang="it-IT" sz="24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4624"/>
            <a:ext cx="611505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0259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04864"/>
            <a:ext cx="7931224" cy="40653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b="1" dirty="0"/>
              <a:t>	</a:t>
            </a:r>
            <a:r>
              <a:rPr lang="it-IT" sz="2400" b="1" dirty="0"/>
              <a:t>Oggetto del bando</a:t>
            </a:r>
            <a:endParaRPr lang="it-IT" sz="2400" dirty="0"/>
          </a:p>
          <a:p>
            <a:pPr marL="0" indent="0">
              <a:buNone/>
            </a:pPr>
            <a:endParaRPr lang="it-IT" sz="1600" dirty="0"/>
          </a:p>
          <a:p>
            <a:pPr marL="355600" indent="0" algn="just">
              <a:buNone/>
            </a:pPr>
            <a:r>
              <a:rPr lang="it-IT" sz="2400" dirty="0">
                <a:ea typeface="Times New Roman"/>
                <a:cs typeface="Arial"/>
              </a:rPr>
              <a:t>Il concorso prevede la realizzazione di un progetto relativo alla </a:t>
            </a:r>
            <a:r>
              <a:rPr lang="it-IT" sz="2400" b="1" dirty="0">
                <a:ea typeface="Times New Roman"/>
                <a:cs typeface="Arial"/>
              </a:rPr>
              <a:t>progettazione di un nuovo edificio scolastico</a:t>
            </a:r>
            <a:r>
              <a:rPr lang="it-IT" sz="2400" dirty="0">
                <a:ea typeface="Times New Roman"/>
                <a:cs typeface="Arial"/>
              </a:rPr>
              <a:t>, pensato ed attuato dai soggetti destinatari.</a:t>
            </a:r>
          </a:p>
          <a:p>
            <a:pPr marL="355600" indent="0" algn="just">
              <a:buNone/>
            </a:pPr>
            <a:endParaRPr lang="it-IT" sz="2400" dirty="0"/>
          </a:p>
          <a:p>
            <a:pPr marL="355600" indent="0" algn="just">
              <a:buNone/>
            </a:pPr>
            <a:endParaRPr lang="it-IT" sz="2400" dirty="0"/>
          </a:p>
          <a:p>
            <a:pPr marL="0" indent="0">
              <a:buNone/>
            </a:pPr>
            <a:endParaRPr lang="it-IT" sz="24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4624"/>
            <a:ext cx="611505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0126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60848"/>
            <a:ext cx="8147248" cy="40653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b="1" dirty="0"/>
              <a:t>	</a:t>
            </a:r>
            <a:r>
              <a:rPr lang="it-IT" sz="2400" b="1" dirty="0"/>
              <a:t>Criteri di valutazione dei progetti in gara:</a:t>
            </a:r>
          </a:p>
          <a:p>
            <a:pPr marL="0" indent="0">
              <a:buNone/>
            </a:pPr>
            <a:endParaRPr lang="it-IT" sz="1600" dirty="0"/>
          </a:p>
          <a:p>
            <a:pPr lvl="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400" dirty="0"/>
              <a:t>Originalità della proposta;</a:t>
            </a:r>
          </a:p>
          <a:p>
            <a:pPr lvl="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400" dirty="0"/>
              <a:t>Realizzabilità dell’intervento;</a:t>
            </a:r>
          </a:p>
          <a:p>
            <a:pPr lvl="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400" dirty="0"/>
              <a:t>Chiarezza degli elaborati presentati;</a:t>
            </a:r>
          </a:p>
          <a:p>
            <a:pPr lvl="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400" dirty="0"/>
              <a:t>Componente innovativa del progetto;</a:t>
            </a:r>
          </a:p>
          <a:p>
            <a:pPr lvl="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400" dirty="0"/>
              <a:t>Autenticità;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2400" dirty="0"/>
              <a:t>Efficacia e chiarezza della presentazione effettuata il giorno della premiazione.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4624"/>
            <a:ext cx="611505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1031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60848"/>
            <a:ext cx="8147248" cy="40653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b="1" dirty="0"/>
              <a:t>	</a:t>
            </a:r>
            <a:r>
              <a:rPr lang="it-IT" sz="2400" b="1" dirty="0"/>
              <a:t>Calendario</a:t>
            </a:r>
          </a:p>
          <a:p>
            <a:pPr marL="0" indent="0">
              <a:buNone/>
            </a:pPr>
            <a:endParaRPr lang="it-IT" sz="1600" dirty="0"/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400" dirty="0"/>
              <a:t>15 luglio 2019: presentazione e pubblicazione del bando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400" dirty="0"/>
              <a:t>9 settembre 2019: apertura iscrizioni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400" dirty="0"/>
              <a:t>12 dicembre 2019: chiusura iscrizioni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400" dirty="0"/>
              <a:t>6 marzo 2020: termine ultimo per la consegna dei lavori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400" dirty="0"/>
              <a:t>maggio 2020: premiazione a Roma presso la sede di ANCE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4624"/>
            <a:ext cx="611505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2542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60848"/>
            <a:ext cx="8147248" cy="43924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b="1" dirty="0"/>
              <a:t>	</a:t>
            </a:r>
            <a:r>
              <a:rPr lang="it-IT" sz="2400" b="1" dirty="0"/>
              <a:t>Riferimenti </a:t>
            </a:r>
          </a:p>
          <a:p>
            <a:pPr marL="0" indent="0">
              <a:buNone/>
            </a:pPr>
            <a:endParaRPr lang="it-IT" sz="1600" b="1" dirty="0"/>
          </a:p>
          <a:p>
            <a:pPr marL="0" indent="0">
              <a:buNone/>
            </a:pPr>
            <a:r>
              <a:rPr lang="it-IT" sz="2400" b="1" dirty="0"/>
              <a:t>Per il Veneto:</a:t>
            </a:r>
          </a:p>
          <a:p>
            <a:pPr marL="0" indent="0">
              <a:buNone/>
            </a:pPr>
            <a:endParaRPr lang="it-IT" sz="1600" b="1" dirty="0"/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dirty="0">
                <a:ea typeface="Times New Roman"/>
                <a:cs typeface="Arial"/>
              </a:rPr>
              <a:t>Ance Veneto Giovani - Piazza A. De Gasperi, 45/a – Padova </a:t>
            </a:r>
            <a:endParaRPr lang="it-IT" sz="2400" dirty="0">
              <a:ea typeface="Calibri"/>
              <a:cs typeface="Times New Roman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dirty="0">
                <a:ea typeface="Times New Roman"/>
                <a:cs typeface="Arial"/>
              </a:rPr>
              <a:t>tel. 049.8766628 – fax 049.8765560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dirty="0">
                <a:ea typeface="Times New Roman"/>
                <a:cs typeface="Arial"/>
              </a:rPr>
              <a:t>e-mail: </a:t>
            </a:r>
            <a:r>
              <a:rPr lang="it-IT" sz="2400" u="sng" dirty="0">
                <a:solidFill>
                  <a:srgbClr val="0000FF"/>
                </a:solidFill>
                <a:ea typeface="Times New Roman"/>
                <a:cs typeface="Arial"/>
                <a:hlinkClick r:id="rId2"/>
              </a:rPr>
              <a:t>ancevenetogiovani@anceveneto.it</a:t>
            </a:r>
            <a:endParaRPr lang="it-IT" sz="2400" dirty="0">
              <a:ea typeface="Calibri"/>
              <a:cs typeface="Times New Roman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dirty="0">
                <a:ea typeface="Times New Roman"/>
                <a:cs typeface="Arial"/>
              </a:rPr>
              <a:t>sito web: </a:t>
            </a:r>
            <a:r>
              <a:rPr lang="it-IT" sz="2400" u="sng" dirty="0">
                <a:solidFill>
                  <a:srgbClr val="0000FF"/>
                </a:solidFill>
                <a:ea typeface="Times New Roman"/>
                <a:cs typeface="Arial"/>
                <a:hlinkClick r:id="rId3"/>
              </a:rPr>
              <a:t>www.anceveneto.it</a:t>
            </a:r>
            <a:r>
              <a:rPr lang="it-IT" sz="2400" dirty="0">
                <a:ea typeface="Times New Roman"/>
                <a:cs typeface="Arial"/>
              </a:rPr>
              <a:t> </a:t>
            </a:r>
            <a:endParaRPr lang="it-IT" sz="24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it-IT" sz="16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4624"/>
            <a:ext cx="611505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Immagin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5803478"/>
            <a:ext cx="1908000" cy="695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 descr="C:\Users\m.conte.ANCEVENETO\Desktop\Pagina Facebook AVG\seguici-su-facebook-01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5764361"/>
            <a:ext cx="2016000" cy="62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70086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0</Words>
  <Application>Microsoft Office PowerPoint</Application>
  <PresentationFormat>Presentazione su schermo (4:3)</PresentationFormat>
  <Paragraphs>34</Paragraphs>
  <Slides>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Mauro Conte</dc:creator>
  <cp:lastModifiedBy>utente02</cp:lastModifiedBy>
  <cp:revision>17</cp:revision>
  <cp:lastPrinted>2019-01-29T14:26:19Z</cp:lastPrinted>
  <dcterms:created xsi:type="dcterms:W3CDTF">2016-06-06T10:01:24Z</dcterms:created>
  <dcterms:modified xsi:type="dcterms:W3CDTF">2019-09-10T07:47:37Z</dcterms:modified>
</cp:coreProperties>
</file>