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54559" y="1081826"/>
            <a:ext cx="8796270" cy="2794716"/>
          </a:xfrm>
        </p:spPr>
        <p:txBody>
          <a:bodyPr>
            <a:normAutofit/>
          </a:bodyPr>
          <a:lstStyle/>
          <a:p>
            <a:r>
              <a:rPr lang="it-IT" sz="4000" dirty="0" smtClean="0">
                <a:latin typeface="Arial Black" panose="020B0A04020102020204" pitchFamily="34" charset="0"/>
              </a:rPr>
              <a:t>CORSO DI FORMAZIONE-</a:t>
            </a:r>
            <a:br>
              <a:rPr lang="it-IT" sz="4000" dirty="0" smtClean="0">
                <a:latin typeface="Arial Black" panose="020B0A04020102020204" pitchFamily="34" charset="0"/>
              </a:rPr>
            </a:br>
            <a:r>
              <a:rPr lang="it-IT" sz="4000" dirty="0" smtClean="0">
                <a:latin typeface="Arial Black" panose="020B0A04020102020204" pitchFamily="34" charset="0"/>
              </a:rPr>
              <a:t>PRESUPPOSTI TEORICI PER LA STESURA DI UN PDP.</a:t>
            </a:r>
            <a:br>
              <a:rPr lang="it-IT" sz="4000" dirty="0" smtClean="0">
                <a:latin typeface="Arial Black" panose="020B0A04020102020204" pitchFamily="34" charset="0"/>
              </a:rPr>
            </a:br>
            <a:r>
              <a:rPr lang="it-IT" sz="4000" dirty="0" smtClean="0">
                <a:latin typeface="Arial Black" panose="020B0A04020102020204" pitchFamily="34" charset="0"/>
              </a:rPr>
              <a:t>LA STESURA DEL PDP </a:t>
            </a:r>
            <a:endParaRPr lang="it-IT" sz="4000" dirty="0">
              <a:latin typeface="Arial Black" panose="020B0A0402010202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 </a:t>
            </a:r>
            <a:r>
              <a:rPr lang="it-IT" dirty="0" smtClean="0">
                <a:latin typeface="Arial Black" panose="020B0A04020102020204" pitchFamily="34" charset="0"/>
              </a:rPr>
              <a:t>I.C « G.GABRIELI» </a:t>
            </a:r>
          </a:p>
          <a:p>
            <a:r>
              <a:rPr lang="it-IT" dirty="0" smtClean="0">
                <a:latin typeface="Arial Black" panose="020B0A04020102020204" pitchFamily="34" charset="0"/>
              </a:rPr>
              <a:t>09-11 SETTEMBRE 2014 </a:t>
            </a:r>
            <a:endParaRPr lang="it-IT" dirty="0" smtClean="0">
              <a:latin typeface="Arial Black" panose="020B0A04020102020204" pitchFamily="34" charset="0"/>
            </a:endParaRPr>
          </a:p>
          <a:p>
            <a:r>
              <a:rPr lang="it-IT" dirty="0" smtClean="0">
                <a:latin typeface="Arial Black" panose="020B0A04020102020204" pitchFamily="34" charset="0"/>
              </a:rPr>
              <a:t>Nicoletta </a:t>
            </a:r>
            <a:r>
              <a:rPr lang="it-IT" dirty="0" err="1" smtClean="0">
                <a:latin typeface="Arial Black" panose="020B0A04020102020204" pitchFamily="34" charset="0"/>
              </a:rPr>
              <a:t>Torlone</a:t>
            </a:r>
            <a:r>
              <a:rPr lang="it-IT" dirty="0" smtClean="0">
                <a:latin typeface="Arial Black" panose="020B0A04020102020204" pitchFamily="34" charset="0"/>
              </a:rPr>
              <a:t>-Piermaria </a:t>
            </a:r>
            <a:r>
              <a:rPr lang="it-IT" smtClean="0">
                <a:latin typeface="Arial Black" panose="020B0A04020102020204" pitchFamily="34" charset="0"/>
              </a:rPr>
              <a:t>Sartorato</a:t>
            </a:r>
            <a:endParaRPr lang="it-IT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4298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Arial Black" panose="020B0A04020102020204" pitchFamily="34" charset="0"/>
              </a:rPr>
              <a:t>COSA SUCCEDE SE I GENITORI SI RIFIUTANO DI FIRMARE IL PDP ?</a:t>
            </a:r>
            <a:endParaRPr lang="it-IT" dirty="0">
              <a:latin typeface="Arial Black" panose="020B0A040201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47741" y="2133600"/>
            <a:ext cx="9456871" cy="4724400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endParaRPr lang="it-IT" dirty="0"/>
          </a:p>
          <a:p>
            <a:r>
              <a:rPr lang="it-IT" dirty="0">
                <a:latin typeface="Arial Black" panose="020B0A04020102020204" pitchFamily="34" charset="0"/>
              </a:rPr>
              <a:t>In caso di disaccordo persistente, la </a:t>
            </a:r>
            <a:r>
              <a:rPr lang="it-IT" dirty="0" smtClean="0">
                <a:latin typeface="Arial Black" panose="020B0A04020102020204" pitchFamily="34" charset="0"/>
              </a:rPr>
              <a:t>scuola procede comunque</a:t>
            </a:r>
          </a:p>
          <a:p>
            <a:endParaRPr lang="it-IT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it-IT" dirty="0" smtClean="0">
                <a:latin typeface="Arial Black" panose="020B0A04020102020204" pitchFamily="34" charset="0"/>
              </a:rPr>
              <a:t>    alla </a:t>
            </a:r>
            <a:r>
              <a:rPr lang="it-IT" dirty="0">
                <a:latin typeface="Arial Black" panose="020B0A04020102020204" pitchFamily="34" charset="0"/>
              </a:rPr>
              <a:t>stesura </a:t>
            </a:r>
            <a:r>
              <a:rPr lang="it-IT" dirty="0" smtClean="0">
                <a:latin typeface="Arial Black" panose="020B0A04020102020204" pitchFamily="34" charset="0"/>
              </a:rPr>
              <a:t>del  Piano specificando </a:t>
            </a:r>
            <a:r>
              <a:rPr lang="it-IT" dirty="0">
                <a:latin typeface="Arial Black" panose="020B0A04020102020204" pitchFamily="34" charset="0"/>
              </a:rPr>
              <a:t>come si è raccordata con </a:t>
            </a:r>
            <a:r>
              <a:rPr lang="it-IT" dirty="0" smtClean="0">
                <a:latin typeface="Arial Black" panose="020B0A04020102020204" pitchFamily="34" charset="0"/>
              </a:rPr>
              <a:t>la </a:t>
            </a:r>
          </a:p>
          <a:p>
            <a:pPr marL="0" indent="0">
              <a:buNone/>
            </a:pPr>
            <a:endParaRPr lang="it-IT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it-IT" dirty="0" smtClean="0">
                <a:latin typeface="Arial Black" panose="020B0A04020102020204" pitchFamily="34" charset="0"/>
              </a:rPr>
              <a:t>    famiglia </a:t>
            </a:r>
            <a:r>
              <a:rPr lang="it-IT" dirty="0">
                <a:latin typeface="Arial Black" panose="020B0A04020102020204" pitchFamily="34" charset="0"/>
              </a:rPr>
              <a:t>e come ha considerato le </a:t>
            </a:r>
            <a:r>
              <a:rPr lang="it-IT" dirty="0" smtClean="0">
                <a:latin typeface="Arial Black" panose="020B0A04020102020204" pitchFamily="34" charset="0"/>
              </a:rPr>
              <a:t>osservazione da </a:t>
            </a:r>
            <a:r>
              <a:rPr lang="it-IT" dirty="0">
                <a:latin typeface="Arial Black" panose="020B0A04020102020204" pitchFamily="34" charset="0"/>
              </a:rPr>
              <a:t>essa </a:t>
            </a:r>
            <a:r>
              <a:rPr lang="it-IT" dirty="0" smtClean="0">
                <a:latin typeface="Arial Black" panose="020B0A04020102020204" pitchFamily="34" charset="0"/>
              </a:rPr>
              <a:t>formulate.</a:t>
            </a:r>
            <a:endParaRPr lang="it-IT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33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5480" y="2339736"/>
            <a:ext cx="3251913" cy="339173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6406" y="824247"/>
            <a:ext cx="5155625" cy="524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07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>
                <a:latin typeface="Arial Black" panose="020B0A04020102020204" pitchFamily="34" charset="0"/>
              </a:rPr>
              <a:t>LEGGE 170/2010</a:t>
            </a:r>
          </a:p>
          <a:p>
            <a:endParaRPr lang="it-IT" sz="2000" dirty="0" smtClean="0">
              <a:latin typeface="Arial Black" panose="020B0A04020102020204" pitchFamily="34" charset="0"/>
            </a:endParaRPr>
          </a:p>
          <a:p>
            <a:r>
              <a:rPr lang="it-IT" sz="2000" dirty="0" smtClean="0">
                <a:latin typeface="Arial Black" panose="020B0A04020102020204" pitchFamily="34" charset="0"/>
              </a:rPr>
              <a:t>PROMUOVE IL CAMBIAMENTO CULTURALE</a:t>
            </a:r>
          </a:p>
          <a:p>
            <a:endParaRPr lang="it-IT" sz="2000" dirty="0">
              <a:latin typeface="Arial Black" panose="020B0A04020102020204" pitchFamily="34" charset="0"/>
            </a:endParaRPr>
          </a:p>
          <a:p>
            <a:r>
              <a:rPr lang="it-IT" sz="2000" dirty="0" smtClean="0">
                <a:latin typeface="Arial Black" panose="020B0A04020102020204" pitchFamily="34" charset="0"/>
              </a:rPr>
              <a:t>VALORIZZA LA SCUOLA-SENTINELLA PERCHE’ INDIVIDUA I BES </a:t>
            </a:r>
            <a:endParaRPr lang="it-IT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840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596980"/>
            <a:ext cx="8795712" cy="4314242"/>
          </a:xfrm>
        </p:spPr>
        <p:txBody>
          <a:bodyPr>
            <a:normAutofit/>
          </a:bodyPr>
          <a:lstStyle/>
          <a:p>
            <a:r>
              <a:rPr lang="it-IT" sz="2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AVERE PROBLEMI DI LETTURA, DI SCRITTURA E DI CALCOLO NON FA DEL DISLESSICO UNA PERSONA STUPIDA, MA SEMPLICEMENTE UNA</a:t>
            </a:r>
          </a:p>
          <a:p>
            <a:endParaRPr lang="it-IT" sz="20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it-IT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 PERSONA DIVERSAMENTE DOTATA.</a:t>
            </a:r>
          </a:p>
          <a:p>
            <a:endParaRPr lang="it-IT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it-IT" sz="2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DA « UN’INSOLITA COMPAGNA LA DISLESSIA» DI </a:t>
            </a:r>
          </a:p>
          <a:p>
            <a:pPr marL="0" indent="0">
              <a:buNone/>
            </a:pPr>
            <a:r>
              <a:rPr lang="it-IT" sz="2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   FILIPPO BARBERA</a:t>
            </a:r>
            <a:endParaRPr lang="it-IT" sz="2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47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Arial Black" panose="020B0A04020102020204" pitchFamily="34" charset="0"/>
              </a:rPr>
              <a:t>IL PDP E’OBBLIGATORIO?</a:t>
            </a:r>
            <a:endParaRPr lang="it-IT" dirty="0">
              <a:latin typeface="Arial Black" panose="020B0A040201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31634" y="1996225"/>
            <a:ext cx="9323746" cy="3786389"/>
          </a:xfrm>
        </p:spPr>
        <p:txBody>
          <a:bodyPr>
            <a:normAutofit/>
          </a:bodyPr>
          <a:lstStyle/>
          <a:p>
            <a:r>
              <a:rPr lang="it-IT" sz="2000" dirty="0" smtClean="0">
                <a:latin typeface="Arial Black" panose="020B0A04020102020204" pitchFamily="34" charset="0"/>
              </a:rPr>
              <a:t>Nelle </a:t>
            </a:r>
            <a:r>
              <a:rPr lang="it-IT" sz="2000" dirty="0">
                <a:latin typeface="Arial Black" panose="020B0A04020102020204" pitchFamily="34" charset="0"/>
              </a:rPr>
              <a:t>Linee Guida </a:t>
            </a:r>
            <a:r>
              <a:rPr lang="it-IT" sz="2000" dirty="0" smtClean="0">
                <a:latin typeface="Arial Black" panose="020B0A04020102020204" pitchFamily="34" charset="0"/>
              </a:rPr>
              <a:t>allegate al decreto 5669 del 12/07/2011 </a:t>
            </a:r>
            <a:r>
              <a:rPr lang="it-IT" sz="2000" dirty="0">
                <a:latin typeface="Arial Black" panose="020B0A04020102020204" pitchFamily="34" charset="0"/>
              </a:rPr>
              <a:t>si dice </a:t>
            </a:r>
            <a:r>
              <a:rPr lang="it-IT" sz="2000" dirty="0" smtClean="0">
                <a:latin typeface="Arial Black" panose="020B0A04020102020204" pitchFamily="34" charset="0"/>
              </a:rPr>
              <a:t>che:</a:t>
            </a:r>
          </a:p>
          <a:p>
            <a:pPr marL="0" indent="0">
              <a:buNone/>
            </a:pPr>
            <a:endParaRPr lang="it-IT" sz="2000" dirty="0">
              <a:latin typeface="Arial Black" panose="020B0A04020102020204" pitchFamily="34" charset="0"/>
            </a:endParaRPr>
          </a:p>
          <a:p>
            <a:r>
              <a:rPr lang="it-IT" sz="2000" dirty="0">
                <a:latin typeface="Arial Black" panose="020B0A04020102020204" pitchFamily="34" charset="0"/>
              </a:rPr>
              <a:t>"la scuola </a:t>
            </a:r>
            <a:r>
              <a:rPr lang="it-IT" sz="2000" dirty="0" smtClean="0">
                <a:latin typeface="Arial Black" panose="020B0A04020102020204" pitchFamily="34" charset="0"/>
              </a:rPr>
              <a:t>predispone il documento </a:t>
            </a:r>
            <a:r>
              <a:rPr lang="it-IT" sz="2000" dirty="0">
                <a:latin typeface="Arial Black" panose="020B0A04020102020204" pitchFamily="34" charset="0"/>
              </a:rPr>
              <a:t>nelle forme ritenute idonee e </a:t>
            </a:r>
            <a:r>
              <a:rPr lang="it-IT" sz="2000" dirty="0" smtClean="0">
                <a:latin typeface="Arial Black" panose="020B0A04020102020204" pitchFamily="34" charset="0"/>
              </a:rPr>
              <a:t>in tempi </a:t>
            </a:r>
            <a:r>
              <a:rPr lang="it-IT" sz="2000" dirty="0">
                <a:latin typeface="Arial Black" panose="020B0A04020102020204" pitchFamily="34" charset="0"/>
              </a:rPr>
              <a:t>che </a:t>
            </a:r>
            <a:r>
              <a:rPr lang="it-IT" sz="2000" dirty="0" smtClean="0">
                <a:latin typeface="Arial Black" panose="020B0A04020102020204" pitchFamily="34" charset="0"/>
              </a:rPr>
              <a:t>non superino </a:t>
            </a:r>
            <a:r>
              <a:rPr lang="it-IT" sz="2000" dirty="0">
                <a:latin typeface="Arial Black" panose="020B0A04020102020204" pitchFamily="34" charset="0"/>
              </a:rPr>
              <a:t>il primo trimestre </a:t>
            </a:r>
            <a:r>
              <a:rPr lang="it-IT" sz="2000" dirty="0" smtClean="0">
                <a:latin typeface="Arial Black" panose="020B0A04020102020204" pitchFamily="34" charset="0"/>
              </a:rPr>
              <a:t>scolastico e </a:t>
            </a:r>
            <a:r>
              <a:rPr lang="it-IT" sz="2000" dirty="0">
                <a:latin typeface="Arial Black" panose="020B0A04020102020204" pitchFamily="34" charset="0"/>
              </a:rPr>
              <a:t>ne </a:t>
            </a:r>
            <a:r>
              <a:rPr lang="it-IT" sz="2000" dirty="0" smtClean="0">
                <a:latin typeface="Arial Black" panose="020B0A04020102020204" pitchFamily="34" charset="0"/>
              </a:rPr>
              <a:t>specifica il contenuto.</a:t>
            </a:r>
          </a:p>
          <a:p>
            <a:pPr marL="0" indent="0">
              <a:buNone/>
            </a:pPr>
            <a:endParaRPr lang="it-IT" sz="2000" dirty="0">
              <a:latin typeface="Arial Black" panose="020B0A04020102020204" pitchFamily="34" charset="0"/>
            </a:endParaRPr>
          </a:p>
          <a:p>
            <a:r>
              <a:rPr lang="it-IT" sz="2000" dirty="0" smtClean="0">
                <a:latin typeface="Arial Black" panose="020B0A04020102020204" pitchFamily="34" charset="0"/>
              </a:rPr>
              <a:t> </a:t>
            </a:r>
            <a:r>
              <a:rPr lang="it-IT" sz="2000" b="1" dirty="0" smtClean="0">
                <a:latin typeface="Arial Black" panose="020B0A04020102020204" pitchFamily="34" charset="0"/>
              </a:rPr>
              <a:t>Questo </a:t>
            </a:r>
            <a:r>
              <a:rPr lang="it-IT" sz="2000" b="1" dirty="0">
                <a:latin typeface="Arial Black" panose="020B0A04020102020204" pitchFamily="34" charset="0"/>
              </a:rPr>
              <a:t>documento di </a:t>
            </a:r>
            <a:r>
              <a:rPr lang="it-IT" sz="2000" b="1" dirty="0" smtClean="0">
                <a:latin typeface="Arial Black" panose="020B0A04020102020204" pitchFamily="34" charset="0"/>
              </a:rPr>
              <a:t> programmazione </a:t>
            </a:r>
            <a:r>
              <a:rPr lang="it-IT" sz="2000" b="1" dirty="0">
                <a:latin typeface="Arial Black" panose="020B0A04020102020204" pitchFamily="34" charset="0"/>
              </a:rPr>
              <a:t>è di </a:t>
            </a:r>
            <a:r>
              <a:rPr lang="it-IT" sz="2000" b="1" dirty="0" smtClean="0">
                <a:latin typeface="Arial Black" panose="020B0A04020102020204" pitchFamily="34" charset="0"/>
              </a:rPr>
              <a:t>fatto obbligatorio</a:t>
            </a:r>
            <a:endParaRPr lang="it-IT" sz="20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it-IT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75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Arial Black" panose="020B0A04020102020204" pitchFamily="34" charset="0"/>
              </a:rPr>
              <a:t>IL DOCUMENTO DEVE CONTENERE</a:t>
            </a:r>
            <a:endParaRPr lang="it-IT" dirty="0">
              <a:latin typeface="Arial Black" panose="020B0A040201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43955" y="1390918"/>
            <a:ext cx="9160657" cy="53060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sz="2400" dirty="0" smtClean="0"/>
          </a:p>
          <a:p>
            <a:r>
              <a:rPr lang="it-IT" sz="2400" dirty="0" smtClean="0"/>
              <a:t>  </a:t>
            </a:r>
            <a:r>
              <a:rPr lang="it-IT" sz="2400" dirty="0" smtClean="0">
                <a:latin typeface="Arial Black" panose="020B0A04020102020204" pitchFamily="34" charset="0"/>
              </a:rPr>
              <a:t>dati </a:t>
            </a:r>
            <a:r>
              <a:rPr lang="it-IT" sz="2400" dirty="0">
                <a:latin typeface="Arial Black" panose="020B0A04020102020204" pitchFamily="34" charset="0"/>
              </a:rPr>
              <a:t>anagrafici dell’alunno;</a:t>
            </a:r>
          </a:p>
          <a:p>
            <a:r>
              <a:rPr lang="it-IT" sz="2400" dirty="0" smtClean="0">
                <a:latin typeface="Arial Black" panose="020B0A04020102020204" pitchFamily="34" charset="0"/>
              </a:rPr>
              <a:t> </a:t>
            </a:r>
            <a:r>
              <a:rPr lang="it-IT" sz="2400" dirty="0">
                <a:latin typeface="Arial Black" panose="020B0A04020102020204" pitchFamily="34" charset="0"/>
              </a:rPr>
              <a:t>tipologia di disturbo;</a:t>
            </a:r>
          </a:p>
          <a:p>
            <a:r>
              <a:rPr lang="it-IT" sz="2400" dirty="0" smtClean="0">
                <a:latin typeface="Arial Black" panose="020B0A04020102020204" pitchFamily="34" charset="0"/>
              </a:rPr>
              <a:t> </a:t>
            </a:r>
            <a:r>
              <a:rPr lang="it-IT" sz="2400" dirty="0">
                <a:latin typeface="Arial Black" panose="020B0A04020102020204" pitchFamily="34" charset="0"/>
              </a:rPr>
              <a:t>attività didattiche individualizzate;</a:t>
            </a:r>
          </a:p>
          <a:p>
            <a:r>
              <a:rPr lang="it-IT" sz="2400" dirty="0" smtClean="0">
                <a:latin typeface="Arial Black" panose="020B0A04020102020204" pitchFamily="34" charset="0"/>
              </a:rPr>
              <a:t> </a:t>
            </a:r>
            <a:r>
              <a:rPr lang="it-IT" sz="2400" dirty="0">
                <a:latin typeface="Arial Black" panose="020B0A04020102020204" pitchFamily="34" charset="0"/>
              </a:rPr>
              <a:t>attività didattiche personalizzate;</a:t>
            </a:r>
          </a:p>
          <a:p>
            <a:r>
              <a:rPr lang="it-IT" sz="2400" dirty="0" smtClean="0">
                <a:latin typeface="Arial Black" panose="020B0A04020102020204" pitchFamily="34" charset="0"/>
              </a:rPr>
              <a:t> </a:t>
            </a:r>
            <a:r>
              <a:rPr lang="it-IT" sz="2400" dirty="0">
                <a:latin typeface="Arial Black" panose="020B0A04020102020204" pitchFamily="34" charset="0"/>
              </a:rPr>
              <a:t>strumenti compensativi utilizzati;</a:t>
            </a:r>
          </a:p>
          <a:p>
            <a:r>
              <a:rPr lang="it-IT" sz="2400" dirty="0" smtClean="0">
                <a:latin typeface="Arial Black" panose="020B0A04020102020204" pitchFamily="34" charset="0"/>
              </a:rPr>
              <a:t> </a:t>
            </a:r>
            <a:r>
              <a:rPr lang="it-IT" sz="2400" dirty="0">
                <a:latin typeface="Arial Black" panose="020B0A04020102020204" pitchFamily="34" charset="0"/>
              </a:rPr>
              <a:t>misure dispensative adottate</a:t>
            </a:r>
            <a:r>
              <a:rPr lang="it-IT" sz="2400" dirty="0" smtClean="0">
                <a:latin typeface="Arial Black" panose="020B0A04020102020204" pitchFamily="34" charset="0"/>
              </a:rPr>
              <a:t>;</a:t>
            </a:r>
          </a:p>
          <a:p>
            <a:pPr lvl="0">
              <a:buClr>
                <a:srgbClr val="A53010"/>
              </a:buClr>
            </a:pPr>
            <a:r>
              <a:rPr lang="it-IT" sz="2400" dirty="0" smtClean="0">
                <a:latin typeface="Arial Black" panose="020B0A04020102020204" pitchFamily="34" charset="0"/>
              </a:rPr>
              <a:t> «</a:t>
            </a:r>
            <a:r>
              <a:rPr lang="it-IT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</a:rPr>
              <a:t>Le misure compensative e o dispensative NON violano      </a:t>
            </a:r>
          </a:p>
          <a:p>
            <a:pPr marL="0" lvl="0" indent="0">
              <a:buClr>
                <a:srgbClr val="A53010"/>
              </a:buClr>
              <a:buNone/>
            </a:pPr>
            <a:r>
              <a:rPr lang="it-IT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</a:rPr>
              <a:t>        l’imparzialità ma, al contrario, mettono </a:t>
            </a:r>
            <a:r>
              <a:rPr lang="it-IT" dirty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</a:rPr>
              <a:t>il dislessico </a:t>
            </a:r>
            <a:r>
              <a:rPr lang="it-IT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</a:rPr>
              <a:t>sullo stesso </a:t>
            </a:r>
            <a:endParaRPr lang="it-IT" dirty="0">
              <a:solidFill>
                <a:prstClr val="black">
                  <a:lumMod val="75000"/>
                  <a:lumOff val="25000"/>
                </a:prstClr>
              </a:solidFill>
              <a:latin typeface="Arial Black" panose="020B0A04020102020204" pitchFamily="34" charset="0"/>
            </a:endParaRPr>
          </a:p>
          <a:p>
            <a:pPr marL="0" lvl="0" indent="0">
              <a:buClr>
                <a:srgbClr val="A53010"/>
              </a:buClr>
              <a:buNone/>
            </a:pPr>
            <a:r>
              <a:rPr lang="it-IT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</a:rPr>
              <a:t>        piano dei suoi compagni»   </a:t>
            </a:r>
            <a:endParaRPr lang="it-IT" dirty="0">
              <a:solidFill>
                <a:prstClr val="black">
                  <a:lumMod val="75000"/>
                  <a:lumOff val="25000"/>
                </a:prstClr>
              </a:solidFill>
              <a:latin typeface="Arial Black" panose="020B0A04020102020204" pitchFamily="34" charset="0"/>
            </a:endParaRPr>
          </a:p>
          <a:p>
            <a:pPr marL="0" lvl="0" indent="0">
              <a:buClr>
                <a:srgbClr val="A53010"/>
              </a:buClr>
              <a:buNone/>
            </a:pPr>
            <a:r>
              <a:rPr lang="it-IT" b="1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</a:rPr>
              <a:t>        Giacomo Stella</a:t>
            </a:r>
            <a:endParaRPr lang="it-IT" sz="2400" dirty="0">
              <a:latin typeface="Arial Black" panose="020B0A04020102020204" pitchFamily="34" charset="0"/>
            </a:endParaRPr>
          </a:p>
          <a:p>
            <a:r>
              <a:rPr lang="it-IT" sz="2400" dirty="0" smtClean="0">
                <a:latin typeface="Arial Black" panose="020B0A04020102020204" pitchFamily="34" charset="0"/>
              </a:rPr>
              <a:t> </a:t>
            </a:r>
            <a:r>
              <a:rPr lang="it-IT" sz="2400" dirty="0">
                <a:latin typeface="Arial Black" panose="020B0A04020102020204" pitchFamily="34" charset="0"/>
              </a:rPr>
              <a:t>forme di verifica e </a:t>
            </a:r>
            <a:r>
              <a:rPr lang="it-IT" sz="2400" dirty="0" smtClean="0">
                <a:latin typeface="Arial Black" panose="020B0A04020102020204" pitchFamily="34" charset="0"/>
              </a:rPr>
              <a:t>valutazione personalizzate</a:t>
            </a:r>
            <a:r>
              <a:rPr lang="it-IT" sz="2400" dirty="0">
                <a:latin typeface="Arial Black" panose="020B0A04020102020204" pitchFamily="34" charset="0"/>
              </a:rPr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9985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38648" y="978794"/>
            <a:ext cx="9765964" cy="5044135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        </a:t>
            </a:r>
            <a:r>
              <a:rPr lang="it-IT" dirty="0" smtClean="0">
                <a:latin typeface="Arial Black" panose="020B0A04020102020204" pitchFamily="34" charset="0"/>
              </a:rPr>
              <a:t>DIRITTO ALLO STUDIO                                           SUCCESSO </a:t>
            </a:r>
          </a:p>
          <a:p>
            <a:pPr marL="0" indent="0">
              <a:buNone/>
            </a:pPr>
            <a:endParaRPr lang="it-IT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               </a:t>
            </a:r>
            <a:r>
              <a:rPr lang="it-IT" dirty="0" smtClean="0">
                <a:latin typeface="Arial Black" panose="020B0A04020102020204" pitchFamily="34" charset="0"/>
              </a:rPr>
              <a:t>PERCORSI  PERSONALIZZATI                           INDIVIDUALIZZATI</a:t>
            </a:r>
          </a:p>
          <a:p>
            <a:pPr marL="0" indent="0">
              <a:buNone/>
            </a:pPr>
            <a:endParaRPr lang="it-IT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it-IT" dirty="0" smtClean="0">
                <a:latin typeface="Arial Black" panose="020B0A04020102020204" pitchFamily="34" charset="0"/>
              </a:rPr>
              <a:t>            I DUE TERMINI NON SONO SINONIMI MA COMPLEMENTARI  </a:t>
            </a:r>
            <a:endParaRPr lang="it-IT" dirty="0">
              <a:latin typeface="Arial Black" panose="020B0A04020102020204" pitchFamily="34" charset="0"/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5550793" y="1790163"/>
            <a:ext cx="2228045" cy="33485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cxnSp>
        <p:nvCxnSpPr>
          <p:cNvPr id="12" name="Connettore 2 11"/>
          <p:cNvCxnSpPr/>
          <p:nvPr/>
        </p:nvCxnSpPr>
        <p:spPr>
          <a:xfrm flipH="1">
            <a:off x="5842455" y="2208726"/>
            <a:ext cx="2878429" cy="145531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9427335" y="2228045"/>
            <a:ext cx="193184" cy="17000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6633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14330" y="636104"/>
            <a:ext cx="9490282" cy="5107874"/>
          </a:xfrm>
        </p:spPr>
        <p:txBody>
          <a:bodyPr>
            <a:normAutofit fontScale="85000" lnSpcReduction="20000"/>
          </a:bodyPr>
          <a:lstStyle/>
          <a:p>
            <a:r>
              <a:rPr lang="it-IT" sz="1900" b="1" dirty="0" smtClean="0">
                <a:latin typeface="Arial Black" panose="020B0A04020102020204" pitchFamily="34" charset="0"/>
              </a:rPr>
              <a:t>INDIVIDUALIZZARE                                               PERSONALIZZARE</a:t>
            </a:r>
          </a:p>
          <a:p>
            <a:pPr marL="0" indent="0">
              <a:buNone/>
            </a:pPr>
            <a:r>
              <a:rPr lang="it-IT" sz="1900" b="1" dirty="0" smtClean="0">
                <a:latin typeface="Arial Black" panose="020B0A04020102020204" pitchFamily="34" charset="0"/>
              </a:rPr>
              <a:t>                              </a:t>
            </a:r>
          </a:p>
          <a:p>
            <a:r>
              <a:rPr lang="it-IT" sz="1900" dirty="0" smtClean="0">
                <a:latin typeface="Arial Black" panose="020B0A04020102020204" pitchFamily="34" charset="0"/>
              </a:rPr>
              <a:t>Si riferisce a </a:t>
            </a:r>
            <a:r>
              <a:rPr lang="it-IT" sz="1900" b="1" dirty="0" smtClean="0">
                <a:latin typeface="Arial Black" panose="020B0A04020102020204" pitchFamily="34" charset="0"/>
              </a:rPr>
              <a:t>strategie                                       </a:t>
            </a:r>
            <a:r>
              <a:rPr lang="it-IT" sz="1900" dirty="0" smtClean="0">
                <a:latin typeface="Arial Black" panose="020B0A04020102020204" pitchFamily="34" charset="0"/>
              </a:rPr>
              <a:t>L’azione formativa </a:t>
            </a:r>
            <a:r>
              <a:rPr lang="it-IT" sz="1900" b="1" dirty="0" smtClean="0">
                <a:latin typeface="Arial Black" panose="020B0A04020102020204" pitchFamily="34" charset="0"/>
              </a:rPr>
              <a:t>pianificata </a:t>
            </a:r>
          </a:p>
          <a:p>
            <a:r>
              <a:rPr lang="it-IT" sz="1900" b="1" dirty="0" smtClean="0">
                <a:latin typeface="Arial Black" panose="020B0A04020102020204" pitchFamily="34" charset="0"/>
              </a:rPr>
              <a:t>didattiche </a:t>
            </a:r>
            <a:r>
              <a:rPr lang="it-IT" sz="1900" dirty="0">
                <a:latin typeface="Arial Black" panose="020B0A04020102020204" pitchFamily="34" charset="0"/>
              </a:rPr>
              <a:t>che </a:t>
            </a:r>
            <a:r>
              <a:rPr lang="it-IT" sz="1900" dirty="0" smtClean="0">
                <a:latin typeface="Arial Black" panose="020B0A04020102020204" pitchFamily="34" charset="0"/>
              </a:rPr>
              <a:t>mirano                                        per valorizzare la specificità  </a:t>
            </a:r>
            <a:endParaRPr lang="it-IT" sz="1900" dirty="0">
              <a:latin typeface="Arial Black" panose="020B0A04020102020204" pitchFamily="34" charset="0"/>
            </a:endParaRPr>
          </a:p>
          <a:p>
            <a:r>
              <a:rPr lang="it-IT" sz="1900" dirty="0">
                <a:latin typeface="Arial Black" panose="020B0A04020102020204" pitchFamily="34" charset="0"/>
              </a:rPr>
              <a:t>ad assicurare a tutti </a:t>
            </a:r>
            <a:r>
              <a:rPr lang="it-IT" sz="1900" dirty="0" smtClean="0">
                <a:latin typeface="Arial Black" panose="020B0A04020102020204" pitchFamily="34" charset="0"/>
              </a:rPr>
              <a:t>gli                                     dell’alunno.</a:t>
            </a:r>
            <a:endParaRPr lang="it-IT" sz="1900" dirty="0">
              <a:latin typeface="Arial Black" panose="020B0A04020102020204" pitchFamily="34" charset="0"/>
            </a:endParaRPr>
          </a:p>
          <a:p>
            <a:r>
              <a:rPr lang="it-IT" sz="1900" dirty="0">
                <a:latin typeface="Arial Black" panose="020B0A04020102020204" pitchFamily="34" charset="0"/>
              </a:rPr>
              <a:t>studenti </a:t>
            </a:r>
            <a:r>
              <a:rPr lang="it-IT" sz="1900" dirty="0" smtClean="0">
                <a:latin typeface="Arial Black" panose="020B0A04020102020204" pitchFamily="34" charset="0"/>
              </a:rPr>
              <a:t>il                                                           Un’azione formativa sensibile alle</a:t>
            </a:r>
            <a:endParaRPr lang="it-IT" sz="1900" dirty="0">
              <a:latin typeface="Arial Black" panose="020B0A04020102020204" pitchFamily="34" charset="0"/>
            </a:endParaRPr>
          </a:p>
          <a:p>
            <a:r>
              <a:rPr lang="it-IT" sz="1900" dirty="0">
                <a:latin typeface="Arial Black" panose="020B0A04020102020204" pitchFamily="34" charset="0"/>
              </a:rPr>
              <a:t>raggiungimento </a:t>
            </a:r>
            <a:r>
              <a:rPr lang="it-IT" sz="1900" dirty="0" smtClean="0">
                <a:latin typeface="Arial Black" panose="020B0A04020102020204" pitchFamily="34" charset="0"/>
              </a:rPr>
              <a:t>di                                              differenze  della persona  nella</a:t>
            </a:r>
            <a:endParaRPr lang="it-IT" sz="1900" dirty="0">
              <a:latin typeface="Arial Black" panose="020B0A04020102020204" pitchFamily="34" charset="0"/>
            </a:endParaRPr>
          </a:p>
          <a:p>
            <a:r>
              <a:rPr lang="it-IT" sz="1900" dirty="0" smtClean="0">
                <a:latin typeface="Arial Black" panose="020B0A04020102020204" pitchFamily="34" charset="0"/>
              </a:rPr>
              <a:t>competenze                                                        molteplicità delle sue dimensioni                                                   </a:t>
            </a:r>
            <a:endParaRPr lang="it-IT" sz="1900" dirty="0">
              <a:latin typeface="Arial Black" panose="020B0A04020102020204" pitchFamily="34" charset="0"/>
            </a:endParaRPr>
          </a:p>
          <a:p>
            <a:r>
              <a:rPr lang="it-IT" sz="1900" dirty="0">
                <a:latin typeface="Arial Black" panose="020B0A04020102020204" pitchFamily="34" charset="0"/>
              </a:rPr>
              <a:t>fondamentali </a:t>
            </a:r>
            <a:r>
              <a:rPr lang="it-IT" sz="1900" dirty="0" smtClean="0">
                <a:latin typeface="Arial Black" panose="020B0A04020102020204" pitchFamily="34" charset="0"/>
              </a:rPr>
              <a:t>del                                                individuali  e sociali</a:t>
            </a:r>
            <a:endParaRPr lang="it-IT" sz="1900" dirty="0">
              <a:latin typeface="Arial Black" panose="020B0A04020102020204" pitchFamily="34" charset="0"/>
            </a:endParaRPr>
          </a:p>
          <a:p>
            <a:r>
              <a:rPr lang="it-IT" sz="1900" dirty="0" smtClean="0">
                <a:latin typeface="Arial Black" panose="020B0A04020102020204" pitchFamily="34" charset="0"/>
              </a:rPr>
              <a:t>curricolo </a:t>
            </a:r>
            <a:r>
              <a:rPr lang="it-IT" sz="1900" dirty="0">
                <a:latin typeface="Arial Black" panose="020B0A04020102020204" pitchFamily="34" charset="0"/>
              </a:rPr>
              <a:t>attraverso</a:t>
            </a:r>
          </a:p>
          <a:p>
            <a:r>
              <a:rPr lang="it-IT" sz="1900" dirty="0">
                <a:latin typeface="Arial Black" panose="020B0A04020102020204" pitchFamily="34" charset="0"/>
              </a:rPr>
              <a:t>una </a:t>
            </a:r>
            <a:r>
              <a:rPr lang="it-IT" sz="1900" b="1" dirty="0">
                <a:latin typeface="Arial Black" panose="020B0A04020102020204" pitchFamily="34" charset="0"/>
              </a:rPr>
              <a:t>diversificazione</a:t>
            </a:r>
          </a:p>
          <a:p>
            <a:r>
              <a:rPr lang="it-IT" sz="1900" b="1" dirty="0">
                <a:latin typeface="Arial Black" panose="020B0A04020102020204" pitchFamily="34" charset="0"/>
              </a:rPr>
              <a:t>dei percorsi di</a:t>
            </a:r>
          </a:p>
          <a:p>
            <a:r>
              <a:rPr lang="it-IT" sz="1900" b="1" dirty="0">
                <a:latin typeface="Arial Black" panose="020B0A04020102020204" pitchFamily="34" charset="0"/>
              </a:rPr>
              <a:t>apprendimento</a:t>
            </a:r>
            <a:r>
              <a:rPr lang="it-IT" sz="1900" dirty="0" smtClean="0">
                <a:latin typeface="Arial Black" panose="020B0A04020102020204" pitchFamily="34" charset="0"/>
              </a:rPr>
              <a:t>.</a:t>
            </a:r>
          </a:p>
          <a:p>
            <a:pPr marL="0" indent="0">
              <a:buNone/>
            </a:pPr>
            <a:endParaRPr lang="it-IT" sz="1900" dirty="0" smtClean="0">
              <a:latin typeface="Arial Black" panose="020B0A04020102020204" pitchFamily="34" charset="0"/>
            </a:endParaRPr>
          </a:p>
          <a:p>
            <a:endParaRPr lang="it-IT" dirty="0">
              <a:latin typeface="Arial Black" panose="020B0A04020102020204" pitchFamily="34" charset="0"/>
            </a:endParaRPr>
          </a:p>
          <a:p>
            <a:r>
              <a:rPr lang="it-IT" sz="1900" dirty="0" err="1" smtClean="0">
                <a:latin typeface="Arial Black" panose="020B0A04020102020204" pitchFamily="34" charset="0"/>
              </a:rPr>
              <a:t>M.Baldacci</a:t>
            </a:r>
            <a:r>
              <a:rPr lang="it-IT" sz="1900" dirty="0" smtClean="0">
                <a:latin typeface="Arial Black" panose="020B0A04020102020204" pitchFamily="34" charset="0"/>
              </a:rPr>
              <a:t> « Personalizzare o individualizzare?» </a:t>
            </a:r>
            <a:r>
              <a:rPr lang="it-IT" sz="1900" dirty="0" err="1" smtClean="0">
                <a:latin typeface="Arial Black" panose="020B0A04020102020204" pitchFamily="34" charset="0"/>
              </a:rPr>
              <a:t>Erickson</a:t>
            </a:r>
            <a:endParaRPr lang="it-IT" sz="19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09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347730"/>
            <a:ext cx="8911687" cy="1635616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latin typeface="Arial Black" panose="020B0A04020102020204" pitchFamily="34" charset="0"/>
              </a:rPr>
              <a:t>CHI REDIGE IL PDP?</a:t>
            </a:r>
            <a:br>
              <a:rPr lang="it-IT" dirty="0" smtClean="0">
                <a:latin typeface="Arial Black" panose="020B0A04020102020204" pitchFamily="34" charset="0"/>
              </a:rPr>
            </a:br>
            <a:r>
              <a:rPr lang="it-IT" dirty="0" smtClean="0">
                <a:latin typeface="Arial Black" panose="020B0A04020102020204" pitchFamily="34" charset="0"/>
              </a:rPr>
              <a:t>La redazione del PDP è compito della scuola</a:t>
            </a:r>
            <a:br>
              <a:rPr lang="it-IT" dirty="0" smtClean="0">
                <a:latin typeface="Arial Black" panose="020B0A04020102020204" pitchFamily="34" charset="0"/>
              </a:rPr>
            </a:br>
            <a:endParaRPr lang="it-IT" dirty="0">
              <a:latin typeface="Arial Black" panose="020B0A040201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2125013"/>
            <a:ext cx="8915400" cy="4222777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>
                <a:latin typeface="Arial Black" panose="020B0A04020102020204" pitchFamily="34" charset="0"/>
              </a:rPr>
              <a:t>I DOCENTI DI CLASSE </a:t>
            </a:r>
            <a:r>
              <a:rPr lang="it-IT" dirty="0">
                <a:latin typeface="Arial Black" panose="020B0A04020102020204" pitchFamily="34" charset="0"/>
              </a:rPr>
              <a:t>DELL’ALUNNO DSA CON DIAGNOSI</a:t>
            </a:r>
          </a:p>
          <a:p>
            <a:pPr marL="0" indent="0">
              <a:buNone/>
            </a:pPr>
            <a:r>
              <a:rPr lang="it-IT" dirty="0" smtClean="0">
                <a:latin typeface="Arial Black" panose="020B0A04020102020204" pitchFamily="34" charset="0"/>
              </a:rPr>
              <a:t>     SPECIALISTICA ACQUISITA AGLI ATTI.</a:t>
            </a:r>
          </a:p>
          <a:p>
            <a:r>
              <a:rPr lang="it-IT" dirty="0" smtClean="0">
                <a:latin typeface="Arial Black" panose="020B0A04020102020204" pitchFamily="34" charset="0"/>
              </a:rPr>
              <a:t> </a:t>
            </a:r>
            <a:r>
              <a:rPr lang="it-IT" b="1" dirty="0" smtClean="0">
                <a:latin typeface="Arial Black" panose="020B0A04020102020204" pitchFamily="34" charset="0"/>
              </a:rPr>
              <a:t>FAMIGLIE -     </a:t>
            </a:r>
            <a:r>
              <a:rPr lang="it-IT" dirty="0" smtClean="0">
                <a:latin typeface="Arial Black" panose="020B0A04020102020204" pitchFamily="34" charset="0"/>
              </a:rPr>
              <a:t>dalle LINEE GUIDA:</a:t>
            </a:r>
          </a:p>
          <a:p>
            <a:r>
              <a:rPr lang="it-IT" dirty="0" smtClean="0">
                <a:latin typeface="Arial Black" panose="020B0A04020102020204" pitchFamily="34" charset="0"/>
              </a:rPr>
              <a:t>«… </a:t>
            </a:r>
            <a:r>
              <a:rPr lang="it-IT" dirty="0">
                <a:latin typeface="Arial Black" panose="020B0A04020102020204" pitchFamily="34" charset="0"/>
              </a:rPr>
              <a:t>nella predisposizione della documentazione in</a:t>
            </a:r>
          </a:p>
          <a:p>
            <a:r>
              <a:rPr lang="it-IT" dirty="0">
                <a:latin typeface="Arial Black" panose="020B0A04020102020204" pitchFamily="34" charset="0"/>
              </a:rPr>
              <a:t>questione è </a:t>
            </a:r>
            <a:r>
              <a:rPr lang="it-IT" b="1" dirty="0">
                <a:latin typeface="Arial Black" panose="020B0A04020102020204" pitchFamily="34" charset="0"/>
              </a:rPr>
              <a:t>fondamentale il raccordo con la famiglia</a:t>
            </a:r>
            <a:r>
              <a:rPr lang="it-IT" dirty="0">
                <a:latin typeface="Arial Black" panose="020B0A04020102020204" pitchFamily="34" charset="0"/>
              </a:rPr>
              <a:t>, che può</a:t>
            </a:r>
          </a:p>
          <a:p>
            <a:pPr marL="0" indent="0">
              <a:buNone/>
            </a:pPr>
            <a:r>
              <a:rPr lang="it-IT" dirty="0" smtClean="0">
                <a:latin typeface="Arial Black" panose="020B0A04020102020204" pitchFamily="34" charset="0"/>
              </a:rPr>
              <a:t>    comunicare </a:t>
            </a:r>
            <a:r>
              <a:rPr lang="it-IT" dirty="0">
                <a:latin typeface="Arial Black" panose="020B0A04020102020204" pitchFamily="34" charset="0"/>
              </a:rPr>
              <a:t>alla scuola eventuali osservazioni su esperienze </a:t>
            </a:r>
            <a:r>
              <a:rPr lang="it-IT" dirty="0" smtClean="0">
                <a:latin typeface="Arial Black" panose="020B0A04020102020204" pitchFamily="34" charset="0"/>
              </a:rPr>
              <a:t>   </a:t>
            </a:r>
          </a:p>
          <a:p>
            <a:pPr marL="0" indent="0">
              <a:buNone/>
            </a:pPr>
            <a:r>
              <a:rPr lang="it-IT" dirty="0">
                <a:latin typeface="Arial Black" panose="020B0A04020102020204" pitchFamily="34" charset="0"/>
              </a:rPr>
              <a:t> </a:t>
            </a:r>
            <a:r>
              <a:rPr lang="it-IT" dirty="0" smtClean="0">
                <a:latin typeface="Arial Black" panose="020B0A04020102020204" pitchFamily="34" charset="0"/>
              </a:rPr>
              <a:t>    sviluppate dallo </a:t>
            </a:r>
            <a:r>
              <a:rPr lang="it-IT" dirty="0">
                <a:latin typeface="Arial Black" panose="020B0A04020102020204" pitchFamily="34" charset="0"/>
              </a:rPr>
              <a:t>studente anche autonomamente o attraverso </a:t>
            </a:r>
          </a:p>
          <a:p>
            <a:pPr marL="0" indent="0">
              <a:buNone/>
            </a:pPr>
            <a:r>
              <a:rPr lang="it-IT" dirty="0" smtClean="0">
                <a:latin typeface="Arial Black" panose="020B0A04020102020204" pitchFamily="34" charset="0"/>
              </a:rPr>
              <a:t>     percorsi.</a:t>
            </a:r>
          </a:p>
          <a:p>
            <a:r>
              <a:rPr lang="it-IT" dirty="0" smtClean="0">
                <a:latin typeface="Arial Black" panose="020B0A04020102020204" pitchFamily="34" charset="0"/>
              </a:rPr>
              <a:t>Funzioni strumentali dell’istituto</a:t>
            </a:r>
          </a:p>
          <a:p>
            <a:pPr marL="0" indent="0">
              <a:buNone/>
            </a:pPr>
            <a:endParaRPr lang="it-IT" dirty="0" smtClean="0">
              <a:latin typeface="Arial Black" panose="020B0A04020102020204" pitchFamily="34" charset="0"/>
            </a:endParaRPr>
          </a:p>
          <a:p>
            <a:r>
              <a:rPr lang="it-IT" dirty="0">
                <a:latin typeface="Arial Black" panose="020B0A04020102020204" pitchFamily="34" charset="0"/>
              </a:rPr>
              <a:t>LA DOCUMENTAZIONE HA VALORE SE FIRMATA DAL DIRIGENTE SCOLASTICO, TUTTO IL </a:t>
            </a:r>
            <a:r>
              <a:rPr lang="it-IT" dirty="0" smtClean="0">
                <a:latin typeface="Arial Black" panose="020B0A04020102020204" pitchFamily="34" charset="0"/>
              </a:rPr>
              <a:t>TEAM DOCENTE </a:t>
            </a:r>
            <a:r>
              <a:rPr lang="it-IT" dirty="0">
                <a:latin typeface="Arial Black" panose="020B0A04020102020204" pitchFamily="34" charset="0"/>
              </a:rPr>
              <a:t>E LA </a:t>
            </a:r>
            <a:r>
              <a:rPr lang="it-IT" dirty="0" smtClean="0">
                <a:latin typeface="Arial Black" panose="020B0A04020102020204" pitchFamily="34" charset="0"/>
              </a:rPr>
              <a:t>FAMIGLIA.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2900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28045" y="502276"/>
            <a:ext cx="9276567" cy="5447583"/>
          </a:xfrm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chemeClr val="tx1"/>
                </a:solidFill>
                <a:latin typeface="Verdana-Bold"/>
              </a:rPr>
              <a:t> </a:t>
            </a:r>
            <a:r>
              <a:rPr lang="it-IT" sz="36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QUANDO </a:t>
            </a:r>
            <a:r>
              <a:rPr lang="it-IT" sz="3600" b="1" dirty="0">
                <a:solidFill>
                  <a:schemeClr val="tx1"/>
                </a:solidFill>
                <a:latin typeface="Arial Black" panose="020B0A04020102020204" pitchFamily="34" charset="0"/>
              </a:rPr>
              <a:t>SI </a:t>
            </a:r>
            <a:r>
              <a:rPr lang="it-IT" sz="36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REDIGE</a:t>
            </a:r>
          </a:p>
          <a:p>
            <a:endParaRPr lang="it-IT" sz="2000" b="1" dirty="0">
              <a:solidFill>
                <a:schemeClr val="tx1"/>
              </a:solidFill>
              <a:latin typeface="Verdana-Bold"/>
            </a:endParaRPr>
          </a:p>
          <a:p>
            <a:endParaRPr lang="it-IT" sz="2000" b="1" dirty="0">
              <a:solidFill>
                <a:schemeClr val="tx1"/>
              </a:solidFill>
              <a:latin typeface="Verdana-Bold"/>
            </a:endParaRPr>
          </a:p>
          <a:p>
            <a:r>
              <a:rPr lang="it-IT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it-IT" dirty="0">
                <a:solidFill>
                  <a:srgbClr val="000000"/>
                </a:solidFill>
                <a:latin typeface="Arial Black" panose="020B0A04020102020204" pitchFamily="34" charset="0"/>
              </a:rPr>
              <a:t>Entro il primo </a:t>
            </a:r>
            <a:r>
              <a:rPr lang="it-IT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trimestre dell’anno </a:t>
            </a:r>
            <a:r>
              <a:rPr lang="it-IT" dirty="0">
                <a:solidFill>
                  <a:srgbClr val="000000"/>
                </a:solidFill>
                <a:latin typeface="Arial Black" panose="020B0A04020102020204" pitchFamily="34" charset="0"/>
              </a:rPr>
              <a:t>scolastico per gli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     alunni </a:t>
            </a:r>
            <a:r>
              <a:rPr lang="it-IT" dirty="0">
                <a:solidFill>
                  <a:srgbClr val="000000"/>
                </a:solidFill>
                <a:latin typeface="Arial Black" panose="020B0A04020102020204" pitchFamily="34" charset="0"/>
              </a:rPr>
              <a:t>con diagnosi già agli </a:t>
            </a:r>
            <a:r>
              <a:rPr lang="it-IT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atti</a:t>
            </a:r>
          </a:p>
          <a:p>
            <a:pPr marL="0" indent="0">
              <a:buNone/>
            </a:pPr>
            <a:endParaRPr lang="it-IT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it-IT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it-IT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it-IT" dirty="0">
                <a:solidFill>
                  <a:srgbClr val="000000"/>
                </a:solidFill>
                <a:latin typeface="Arial Black" panose="020B0A04020102020204" pitchFamily="34" charset="0"/>
              </a:rPr>
              <a:t>Il “buon </a:t>
            </a:r>
            <a:r>
              <a:rPr lang="it-IT" dirty="0" err="1">
                <a:solidFill>
                  <a:srgbClr val="000000"/>
                </a:solidFill>
                <a:latin typeface="Arial Black" panose="020B0A04020102020204" pitchFamily="34" charset="0"/>
              </a:rPr>
              <a:t>senso”dal</a:t>
            </a:r>
            <a:r>
              <a:rPr lang="it-IT" dirty="0">
                <a:solidFill>
                  <a:srgbClr val="000000"/>
                </a:solidFill>
                <a:latin typeface="Arial Black" panose="020B0A04020102020204" pitchFamily="34" charset="0"/>
              </a:rPr>
              <a:t> momento </a:t>
            </a:r>
            <a:r>
              <a:rPr lang="it-IT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in cui </a:t>
            </a:r>
            <a:r>
              <a:rPr lang="it-IT" dirty="0">
                <a:solidFill>
                  <a:srgbClr val="000000"/>
                </a:solidFill>
                <a:latin typeface="Arial Black" panose="020B0A04020102020204" pitchFamily="34" charset="0"/>
              </a:rPr>
              <a:t>la scuola acquisisce la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     diagnosi </a:t>
            </a:r>
            <a:r>
              <a:rPr lang="it-IT" dirty="0">
                <a:solidFill>
                  <a:srgbClr val="000000"/>
                </a:solidFill>
                <a:latin typeface="Arial Black" panose="020B0A04020102020204" pitchFamily="34" charset="0"/>
              </a:rPr>
              <a:t>specialistica </a:t>
            </a:r>
            <a:r>
              <a:rPr lang="it-IT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durante il </a:t>
            </a:r>
            <a:r>
              <a:rPr lang="it-IT" dirty="0">
                <a:solidFill>
                  <a:srgbClr val="000000"/>
                </a:solidFill>
                <a:latin typeface="Arial Black" panose="020B0A04020102020204" pitchFamily="34" charset="0"/>
              </a:rPr>
              <a:t>resto </a:t>
            </a:r>
            <a:r>
              <a:rPr lang="it-IT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dell’anno</a:t>
            </a:r>
          </a:p>
          <a:p>
            <a:pPr marL="0" indent="0">
              <a:buNone/>
            </a:pPr>
            <a:endParaRPr lang="it-IT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it-IT" sz="16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       Dalle </a:t>
            </a:r>
            <a:r>
              <a:rPr lang="it-IT" sz="1600" dirty="0">
                <a:solidFill>
                  <a:srgbClr val="000000"/>
                </a:solidFill>
                <a:latin typeface="Arial Black" panose="020B0A04020102020204" pitchFamily="34" charset="0"/>
              </a:rPr>
              <a:t>Linee Guida 3.1</a:t>
            </a:r>
            <a:endParaRPr lang="it-IT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773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119</TotalTime>
  <Words>443</Words>
  <Application>Microsoft Office PowerPoint</Application>
  <PresentationFormat>Widescreen</PresentationFormat>
  <Paragraphs>92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Century Gothic</vt:lpstr>
      <vt:lpstr>Verdana</vt:lpstr>
      <vt:lpstr>Verdana-Bold</vt:lpstr>
      <vt:lpstr>Wingdings 3</vt:lpstr>
      <vt:lpstr>Filo</vt:lpstr>
      <vt:lpstr>CORSO DI FORMAZIONE- PRESUPPOSTI TEORICI PER LA STESURA DI UN PDP. LA STESURA DEL PDP </vt:lpstr>
      <vt:lpstr>Presentazione standard di PowerPoint</vt:lpstr>
      <vt:lpstr>Presentazione standard di PowerPoint</vt:lpstr>
      <vt:lpstr>IL PDP E’OBBLIGATORIO?</vt:lpstr>
      <vt:lpstr>IL DOCUMENTO DEVE CONTENERE</vt:lpstr>
      <vt:lpstr>Presentazione standard di PowerPoint</vt:lpstr>
      <vt:lpstr>Presentazione standard di PowerPoint</vt:lpstr>
      <vt:lpstr>CHI REDIGE IL PDP? La redazione del PDP è compito della scuola </vt:lpstr>
      <vt:lpstr>Presentazione standard di PowerPoint</vt:lpstr>
      <vt:lpstr>COSA SUCCEDE SE I GENITORI SI RIFIUTANO DI FIRMARE IL PDP ?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FORMAZIONE- PRESUPPOSTI TEORICI PER LA STESURA DI UN PDP. LA STESURA DEL PDP </dc:title>
  <dc:creator>nico</dc:creator>
  <cp:lastModifiedBy>nico</cp:lastModifiedBy>
  <cp:revision>27</cp:revision>
  <dcterms:created xsi:type="dcterms:W3CDTF">2014-09-03T13:51:04Z</dcterms:created>
  <dcterms:modified xsi:type="dcterms:W3CDTF">2015-09-14T07:08:43Z</dcterms:modified>
</cp:coreProperties>
</file>